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438" r:id="rId3"/>
    <p:sldId id="567" r:id="rId4"/>
    <p:sldId id="583" r:id="rId5"/>
    <p:sldId id="586" r:id="rId6"/>
    <p:sldId id="584" r:id="rId7"/>
    <p:sldId id="608" r:id="rId8"/>
    <p:sldId id="711" r:id="rId9"/>
    <p:sldId id="677" r:id="rId10"/>
    <p:sldId id="424" r:id="rId11"/>
    <p:sldId id="588" r:id="rId12"/>
    <p:sldId id="592" r:id="rId13"/>
    <p:sldId id="607" r:id="rId14"/>
    <p:sldId id="620" r:id="rId15"/>
    <p:sldId id="624" r:id="rId16"/>
    <p:sldId id="628" r:id="rId17"/>
    <p:sldId id="629" r:id="rId18"/>
    <p:sldId id="674" r:id="rId19"/>
    <p:sldId id="676" r:id="rId20"/>
    <p:sldId id="675" r:id="rId21"/>
    <p:sldId id="678" r:id="rId22"/>
    <p:sldId id="686" r:id="rId23"/>
    <p:sldId id="720" r:id="rId24"/>
    <p:sldId id="680" r:id="rId25"/>
    <p:sldId id="679" r:id="rId26"/>
    <p:sldId id="703" r:id="rId27"/>
    <p:sldId id="705" r:id="rId28"/>
    <p:sldId id="385" r:id="rId29"/>
    <p:sldId id="724" r:id="rId30"/>
    <p:sldId id="726" r:id="rId31"/>
    <p:sldId id="727" r:id="rId32"/>
    <p:sldId id="728" r:id="rId33"/>
    <p:sldId id="731" r:id="rId34"/>
    <p:sldId id="3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000"/>
    <a:srgbClr val="A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3" autoAdjust="0"/>
    <p:restoredTop sz="94660"/>
  </p:normalViewPr>
  <p:slideViewPr>
    <p:cSldViewPr snapToGrid="0">
      <p:cViewPr>
        <p:scale>
          <a:sx n="100" d="100"/>
          <a:sy n="10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AA38-BCAE-604B-9689-200A858696A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404B8-393F-BF49-B950-1AEFB3EE2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ACD5D-1886-8F47-B4F7-D756ACCF3D1F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26320-75CF-E542-A462-ABD10F469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3.emf"/><Relationship Id="rId7" Type="http://schemas.openxmlformats.org/officeDocument/2006/relationships/image" Target="../media/image5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9.emf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10" Type="http://schemas.openxmlformats.org/officeDocument/2006/relationships/image" Target="../media/image67.png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7.emf"/><Relationship Id="rId7" Type="http://schemas.openxmlformats.org/officeDocument/2006/relationships/image" Target="../media/image64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image" Target="../media/image76.emf"/><Relationship Id="rId5" Type="http://schemas.openxmlformats.org/officeDocument/2006/relationships/image" Target="../media/image62.emf"/><Relationship Id="rId10" Type="http://schemas.openxmlformats.org/officeDocument/2006/relationships/image" Target="../media/image73.emf"/><Relationship Id="rId4" Type="http://schemas.openxmlformats.org/officeDocument/2006/relationships/image" Target="../media/image78.emf"/><Relationship Id="rId9" Type="http://schemas.openxmlformats.org/officeDocument/2006/relationships/image" Target="../media/image8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76.emf"/><Relationship Id="rId3" Type="http://schemas.openxmlformats.org/officeDocument/2006/relationships/image" Target="../media/image81.emf"/><Relationship Id="rId7" Type="http://schemas.openxmlformats.org/officeDocument/2006/relationships/image" Target="../media/image62.emf"/><Relationship Id="rId12" Type="http://schemas.openxmlformats.org/officeDocument/2006/relationships/image" Target="../media/image84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11" Type="http://schemas.openxmlformats.org/officeDocument/2006/relationships/image" Target="../media/image83.emf"/><Relationship Id="rId5" Type="http://schemas.openxmlformats.org/officeDocument/2006/relationships/image" Target="../media/image73.emf"/><Relationship Id="rId10" Type="http://schemas.openxmlformats.org/officeDocument/2006/relationships/image" Target="../media/image79.emf"/><Relationship Id="rId4" Type="http://schemas.openxmlformats.org/officeDocument/2006/relationships/image" Target="../media/image77.emf"/><Relationship Id="rId9" Type="http://schemas.openxmlformats.org/officeDocument/2006/relationships/image" Target="../media/image6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10" Type="http://schemas.openxmlformats.org/officeDocument/2006/relationships/image" Target="../media/image93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10" Type="http://schemas.openxmlformats.org/officeDocument/2006/relationships/image" Target="../media/image94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Spectrum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O’Donnell</a:t>
            </a:r>
          </a:p>
          <a:p>
            <a:r>
              <a:rPr lang="en-US" dirty="0" smtClean="0"/>
              <a:t>John Wright</a:t>
            </a:r>
          </a:p>
          <a:p>
            <a:r>
              <a:rPr lang="en-US" dirty="0" smtClean="0"/>
              <a:t>(CMU)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66975"/>
          </a:xfrm>
        </p:spPr>
        <p:txBody>
          <a:bodyPr/>
          <a:lstStyle/>
          <a:p>
            <a:r>
              <a:rPr lang="en-US" dirty="0" smtClean="0"/>
              <a:t>Prior work &amp; our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algorithms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0" y="1422399"/>
            <a:ext cx="9144000" cy="13716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28600" y="1511301"/>
            <a:ext cx="8229600" cy="78105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Tomography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estimate</a:t>
            </a:r>
            <a:r>
              <a:rPr lang="en-US" dirty="0" smtClean="0"/>
              <a:t>     up to    -accuracy.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1765300"/>
            <a:ext cx="165100" cy="203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2139950"/>
            <a:ext cx="2603500" cy="520700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1765300" y="2095501"/>
            <a:ext cx="5702300" cy="781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uses                                copies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733550"/>
            <a:ext cx="228600" cy="3175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0" y="3124199"/>
            <a:ext cx="9144000" cy="13716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28600" y="3213101"/>
            <a:ext cx="8915400" cy="781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b="1" dirty="0" smtClean="0"/>
              <a:t>EYD algorithm</a:t>
            </a:r>
            <a:r>
              <a:rPr lang="en-US" dirty="0" smtClean="0"/>
              <a:t>: estimate    ’s </a:t>
            </a:r>
            <a:r>
              <a:rPr lang="en-US" b="1" dirty="0" smtClean="0">
                <a:solidFill>
                  <a:schemeClr val="accent2"/>
                </a:solidFill>
              </a:rPr>
              <a:t>spectrum</a:t>
            </a:r>
            <a:r>
              <a:rPr lang="en-US" dirty="0" smtClean="0"/>
              <a:t> up to    -accuracy</a:t>
            </a:r>
          </a:p>
        </p:txBody>
      </p: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0" y="3454400"/>
            <a:ext cx="165100" cy="203200"/>
          </a:xfrm>
          <a:prstGeom prst="rect">
            <a:avLst/>
          </a:prstGeom>
        </p:spPr>
      </p:pic>
      <p:sp>
        <p:nvSpPr>
          <p:cNvPr id="45" name="Content Placeholder 2"/>
          <p:cNvSpPr txBox="1">
            <a:spLocks/>
          </p:cNvSpPr>
          <p:nvPr/>
        </p:nvSpPr>
        <p:spPr>
          <a:xfrm>
            <a:off x="736600" y="3797301"/>
            <a:ext cx="8229600" cy="781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uses                                copies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[ARS][KW][HM][CM]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435350"/>
            <a:ext cx="228600" cy="3175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3803650"/>
            <a:ext cx="2603500" cy="5715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0" y="4864099"/>
            <a:ext cx="9144000" cy="13716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28600" y="4953000"/>
            <a:ext cx="8915400" cy="115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b="1" dirty="0" smtClean="0"/>
              <a:t>Weak </a:t>
            </a:r>
            <a:r>
              <a:rPr lang="en-US" b="1" dirty="0" err="1" smtClean="0"/>
              <a:t>Schur</a:t>
            </a:r>
            <a:r>
              <a:rPr lang="en-US" b="1" dirty="0" smtClean="0"/>
              <a:t> sampling</a:t>
            </a:r>
            <a:r>
              <a:rPr lang="en-US" dirty="0" smtClean="0"/>
              <a:t>: samples a “shifted histogram” from    ’s </a:t>
            </a:r>
            <a:r>
              <a:rPr lang="en-US" b="1" dirty="0" smtClean="0">
                <a:solidFill>
                  <a:schemeClr val="accent2"/>
                </a:solidFill>
              </a:rPr>
              <a:t>spectrum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5670550"/>
            <a:ext cx="228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0" y="3124199"/>
            <a:ext cx="9144000" cy="13716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28600" y="3213101"/>
            <a:ext cx="8915400" cy="781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b="1" dirty="0" smtClean="0"/>
              <a:t>EYD algorithm</a:t>
            </a:r>
            <a:r>
              <a:rPr lang="en-US" dirty="0" smtClean="0"/>
              <a:t>: estimate    ’s </a:t>
            </a:r>
            <a:r>
              <a:rPr lang="en-US" b="1" dirty="0" smtClean="0">
                <a:solidFill>
                  <a:schemeClr val="accent2"/>
                </a:solidFill>
              </a:rPr>
              <a:t>spectrum</a:t>
            </a:r>
            <a:r>
              <a:rPr lang="en-US" dirty="0" smtClean="0"/>
              <a:t> up to    -accuracy</a:t>
            </a:r>
          </a:p>
        </p:txBody>
      </p: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0" y="3454400"/>
            <a:ext cx="165100" cy="2032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435350"/>
            <a:ext cx="228600" cy="3175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0" y="292101"/>
            <a:ext cx="9144000" cy="250190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8600" y="508001"/>
            <a:ext cx="8229600" cy="781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b="1" dirty="0" smtClean="0"/>
              <a:t>Our </a:t>
            </a:r>
            <a:r>
              <a:rPr lang="en-US" b="1" dirty="0" err="1" smtClean="0"/>
              <a:t>thm</a:t>
            </a:r>
            <a:r>
              <a:rPr lang="en-US" dirty="0" smtClean="0"/>
              <a:t>: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28600" y="1206500"/>
            <a:ext cx="8813800" cy="14477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“New” proof of                       upper bound.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EYD algorithm </a:t>
            </a:r>
            <a:r>
              <a:rPr lang="en-US" b="1" dirty="0" smtClean="0">
                <a:solidFill>
                  <a:schemeClr val="tx2"/>
                </a:solidFill>
              </a:rPr>
              <a:t>requires</a:t>
            </a:r>
            <a:r>
              <a:rPr lang="en-US" dirty="0" smtClean="0"/>
              <a:t>                               copies.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1835150"/>
            <a:ext cx="2578100" cy="5207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130300" y="4737100"/>
            <a:ext cx="6908800" cy="14477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Spectrum testing: </a:t>
            </a:r>
            <a:r>
              <a:rPr lang="en-US" b="1" dirty="0" smtClean="0">
                <a:solidFill>
                  <a:schemeClr val="accent2"/>
                </a:solidFill>
              </a:rPr>
              <a:t>easy</a:t>
            </a:r>
            <a:r>
              <a:rPr lang="en-US" dirty="0" smtClean="0"/>
              <a:t> when     is </a:t>
            </a:r>
            <a:r>
              <a:rPr lang="en-US" b="1" dirty="0" smtClean="0">
                <a:solidFill>
                  <a:schemeClr val="accent2"/>
                </a:solidFill>
              </a:rPr>
              <a:t>quadratic</a:t>
            </a:r>
            <a:r>
              <a:rPr lang="en-US" dirty="0"/>
              <a:t> </a:t>
            </a:r>
            <a:r>
              <a:rPr lang="en-US" dirty="0" smtClean="0"/>
              <a:t>(in    )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What about </a:t>
            </a:r>
            <a:r>
              <a:rPr lang="en-US" b="1" dirty="0" err="1" smtClean="0">
                <a:solidFill>
                  <a:schemeClr val="accent2"/>
                </a:solidFill>
              </a:rPr>
              <a:t>subquadratic</a:t>
            </a:r>
            <a:r>
              <a:rPr lang="en-US" dirty="0" smtClean="0"/>
              <a:t> algorithms?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4984750"/>
            <a:ext cx="254000" cy="2159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36600" y="3797301"/>
            <a:ext cx="8229600" cy="781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uses                                copies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[ARS][KW][HM][CM]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3803650"/>
            <a:ext cx="2603500" cy="5715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1250950"/>
            <a:ext cx="1714500" cy="571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5346700"/>
            <a:ext cx="228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subquadratic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28600" y="1511300"/>
            <a:ext cx="8229600" cy="322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/>
              <a:t>Q-</a:t>
            </a:r>
            <a:r>
              <a:rPr lang="en-US" sz="3000" b="1" dirty="0" err="1" smtClean="0"/>
              <a:t>Bday</a:t>
            </a:r>
            <a:r>
              <a:rPr lang="en-US" sz="3000" dirty="0" smtClean="0"/>
              <a:t>: distinguish between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is </a:t>
            </a:r>
            <a:r>
              <a:rPr lang="en-US" sz="3000" b="1" dirty="0" smtClean="0">
                <a:solidFill>
                  <a:schemeClr val="accent2"/>
                </a:solidFill>
              </a:rPr>
              <a:t>maximally mixed </a:t>
            </a:r>
            <a:r>
              <a:rPr lang="en-US" sz="3000" dirty="0"/>
              <a:t> </a:t>
            </a:r>
            <a:r>
              <a:rPr lang="en-US" sz="3000" dirty="0" smtClean="0"/>
              <a:t>(i.e.                                 )</a:t>
            </a:r>
          </a:p>
          <a:p>
            <a:r>
              <a:rPr lang="en-US" sz="3000" dirty="0" smtClean="0"/>
              <a:t>    is maximally mixed on subspace of </a:t>
            </a:r>
            <a:r>
              <a:rPr lang="en-US" sz="3000" b="1" dirty="0" smtClean="0">
                <a:solidFill>
                  <a:schemeClr val="accent2"/>
                </a:solidFill>
              </a:rPr>
              <a:t>dim </a:t>
            </a:r>
          </a:p>
          <a:p>
            <a:pPr marL="0" indent="0">
              <a:buNone/>
            </a:pPr>
            <a:r>
              <a:rPr lang="en-US" sz="3000" dirty="0" smtClean="0"/>
              <a:t>      </a:t>
            </a:r>
            <a:r>
              <a:rPr lang="en-US" sz="3000" dirty="0"/>
              <a:t>		(i.e</a:t>
            </a:r>
            <a:r>
              <a:rPr lang="en-US" sz="3000" dirty="0" smtClean="0"/>
              <a:t>.                                                      </a:t>
            </a:r>
            <a:r>
              <a:rPr lang="en-US" sz="3000" dirty="0"/>
              <a:t>)</a:t>
            </a:r>
          </a:p>
          <a:p>
            <a:pPr marL="0" indent="0">
              <a:buNone/>
            </a:pPr>
            <a:endParaRPr lang="en-US" sz="3000" b="1" dirty="0" smtClean="0">
              <a:solidFill>
                <a:schemeClr val="accent2"/>
              </a:solidFill>
            </a:endParaRPr>
          </a:p>
          <a:p>
            <a:endParaRPr lang="en-US" sz="3000" dirty="0" smtClean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4250"/>
            <a:ext cx="228600" cy="3175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800350"/>
            <a:ext cx="228600" cy="317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2686050"/>
            <a:ext cx="203200" cy="5715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0" y="4076699"/>
            <a:ext cx="9144000" cy="11430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8900" y="4165600"/>
            <a:ext cx="8915400" cy="97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b="1" dirty="0" err="1" smtClean="0"/>
              <a:t>Thm</a:t>
            </a:r>
            <a:r>
              <a:rPr lang="en-US" sz="2800" dirty="0" smtClean="0"/>
              <a:t>: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[CHW]</a:t>
            </a:r>
            <a:r>
              <a:rPr lang="en-US" sz="2800" dirty="0" smtClean="0"/>
              <a:t>                         copies are necessary &amp; sufficient to solve </a:t>
            </a:r>
            <a:r>
              <a:rPr lang="en-US" sz="2800" b="1" dirty="0" smtClean="0"/>
              <a:t>Q-</a:t>
            </a:r>
            <a:r>
              <a:rPr lang="en-US" sz="2800" b="1" dirty="0" err="1" smtClean="0"/>
              <a:t>Bday</a:t>
            </a:r>
            <a:r>
              <a:rPr lang="en-US" sz="2800" dirty="0" smtClean="0"/>
              <a:t>.</a:t>
            </a:r>
            <a:endParaRPr lang="en-US" sz="2800" b="1" dirty="0" smtClean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4248150"/>
            <a:ext cx="1753973" cy="463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00" y="5232400"/>
            <a:ext cx="678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Gives </a:t>
            </a:r>
            <a:r>
              <a:rPr lang="en-US" sz="3000" b="1" dirty="0" smtClean="0">
                <a:solidFill>
                  <a:schemeClr val="accent2"/>
                </a:solidFill>
              </a:rPr>
              <a:t>linear lower bounds </a:t>
            </a:r>
            <a:r>
              <a:rPr lang="en-US" sz="3000" dirty="0" smtClean="0"/>
              <a:t>for testing if:</a:t>
            </a:r>
            <a:endParaRPr lang="en-US" sz="3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7500" y="5638800"/>
            <a:ext cx="4610100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          maximally mixed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7500" y="6083300"/>
            <a:ext cx="4864100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    is low entropy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73750"/>
            <a:ext cx="6858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6280150"/>
            <a:ext cx="228600" cy="31750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546600" y="5626100"/>
            <a:ext cx="4864100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    is low rank</a:t>
            </a: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5822950"/>
            <a:ext cx="228600" cy="3175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4914900" y="6108700"/>
            <a:ext cx="2844800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etc…</a:t>
            </a: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2092592"/>
            <a:ext cx="2717800" cy="526798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3175000"/>
            <a:ext cx="4559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subquadratic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28600" y="1511300"/>
            <a:ext cx="8229600" cy="322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/>
              <a:t>Q-</a:t>
            </a:r>
            <a:r>
              <a:rPr lang="en-US" sz="3000" b="1" dirty="0" err="1" smtClean="0"/>
              <a:t>Bday</a:t>
            </a:r>
            <a:r>
              <a:rPr lang="en-US" sz="3000" dirty="0" smtClean="0"/>
              <a:t>: distinguish between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is </a:t>
            </a:r>
            <a:r>
              <a:rPr lang="en-US" sz="3000" b="1" dirty="0" smtClean="0">
                <a:solidFill>
                  <a:schemeClr val="accent2"/>
                </a:solidFill>
              </a:rPr>
              <a:t>maximally mixed </a:t>
            </a:r>
            <a:r>
              <a:rPr lang="en-US" sz="3000" dirty="0"/>
              <a:t> </a:t>
            </a:r>
            <a:r>
              <a:rPr lang="en-US" sz="3000" dirty="0" smtClean="0"/>
              <a:t>(i.e.                                 )</a:t>
            </a:r>
          </a:p>
          <a:p>
            <a:r>
              <a:rPr lang="en-US" sz="3000" dirty="0" smtClean="0"/>
              <a:t>    is maximally mixed on subspace of </a:t>
            </a:r>
            <a:r>
              <a:rPr lang="en-US" sz="3000" b="1" dirty="0" smtClean="0">
                <a:solidFill>
                  <a:schemeClr val="accent2"/>
                </a:solidFill>
              </a:rPr>
              <a:t>dim </a:t>
            </a:r>
          </a:p>
          <a:p>
            <a:pPr marL="0" indent="0">
              <a:buNone/>
            </a:pPr>
            <a:r>
              <a:rPr lang="en-US" sz="3000" dirty="0" smtClean="0"/>
              <a:t>      </a:t>
            </a:r>
            <a:r>
              <a:rPr lang="en-US" sz="3000" dirty="0"/>
              <a:t>		(i.e</a:t>
            </a:r>
            <a:r>
              <a:rPr lang="en-US" sz="3000" dirty="0" smtClean="0"/>
              <a:t>.                                                   )</a:t>
            </a:r>
            <a:endParaRPr lang="en-US" sz="3000" dirty="0"/>
          </a:p>
          <a:p>
            <a:pPr marL="0" indent="0">
              <a:buNone/>
            </a:pPr>
            <a:endParaRPr lang="en-US" sz="3000" b="1" dirty="0" smtClean="0">
              <a:solidFill>
                <a:schemeClr val="accent2"/>
              </a:solidFill>
            </a:endParaRPr>
          </a:p>
          <a:p>
            <a:endParaRPr lang="en-US" sz="3000" dirty="0" smtClean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4250"/>
            <a:ext cx="228600" cy="3175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800350"/>
            <a:ext cx="228600" cy="317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2686050"/>
            <a:ext cx="203200" cy="5715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0" y="4076699"/>
            <a:ext cx="9144000" cy="11430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8900" y="4165600"/>
            <a:ext cx="8915400" cy="97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b="1" dirty="0" err="1" smtClean="0"/>
              <a:t>Thm</a:t>
            </a:r>
            <a:r>
              <a:rPr lang="en-US" sz="2800" dirty="0" smtClean="0"/>
              <a:t>: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[CHW]</a:t>
            </a:r>
            <a:r>
              <a:rPr lang="en-US" sz="2800" dirty="0" smtClean="0"/>
              <a:t>                         copies are necessary &amp; sufficient to solve </a:t>
            </a:r>
            <a:r>
              <a:rPr lang="en-US" sz="2800" b="1" dirty="0" smtClean="0"/>
              <a:t>Q-</a:t>
            </a:r>
            <a:r>
              <a:rPr lang="en-US" sz="2800" b="1" dirty="0" err="1" smtClean="0"/>
              <a:t>Bday</a:t>
            </a:r>
            <a:r>
              <a:rPr lang="en-US" sz="2800" dirty="0" smtClean="0"/>
              <a:t>.</a:t>
            </a:r>
            <a:endParaRPr lang="en-US" sz="2800" b="1" dirty="0" smtClean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4248150"/>
            <a:ext cx="1753973" cy="4635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03200" y="1612900"/>
            <a:ext cx="1612900" cy="50800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3200" y="1028700"/>
            <a:ext cx="208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Q-</a:t>
            </a:r>
            <a:r>
              <a:rPr lang="en-US" sz="3000" b="1" dirty="0" err="1" smtClean="0"/>
              <a:t>Bday</a:t>
            </a:r>
            <a:r>
              <a:rPr lang="en-US" sz="3000" b="1" dirty="0" smtClean="0"/>
              <a:t>’</a:t>
            </a:r>
            <a:r>
              <a:rPr lang="en-US" sz="3000" dirty="0" smtClean="0"/>
              <a:t>: </a:t>
            </a:r>
            <a:endParaRPr lang="en-US" sz="3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959600" y="2692400"/>
            <a:ext cx="660400" cy="53340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2781300"/>
            <a:ext cx="831850" cy="280884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2092592"/>
            <a:ext cx="2717800" cy="52679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200400"/>
            <a:ext cx="4241800" cy="5588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0" y="5486399"/>
            <a:ext cx="9144000" cy="1143001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8900" y="5575300"/>
            <a:ext cx="9182100" cy="97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b="1" dirty="0" smtClean="0"/>
              <a:t>Our </a:t>
            </a:r>
            <a:r>
              <a:rPr lang="en-US" sz="2800" b="1" dirty="0" err="1" smtClean="0"/>
              <a:t>Thm</a:t>
            </a:r>
            <a:r>
              <a:rPr lang="en-US" sz="2800" dirty="0" smtClean="0"/>
              <a:t>:                         copies are necessary &amp; sufficient to solve </a:t>
            </a:r>
            <a:r>
              <a:rPr lang="en-US" sz="2800" b="1" dirty="0" smtClean="0"/>
              <a:t>Q-</a:t>
            </a:r>
            <a:r>
              <a:rPr lang="en-US" sz="2800" b="1" dirty="0" err="1" smtClean="0"/>
              <a:t>Bday</a:t>
            </a:r>
            <a:r>
              <a:rPr lang="en-US" sz="2800" b="1" dirty="0" smtClean="0"/>
              <a:t>’</a:t>
            </a:r>
            <a:r>
              <a:rPr lang="en-US" sz="2800" dirty="0" smtClean="0"/>
              <a:t>.  </a:t>
            </a:r>
            <a:r>
              <a:rPr lang="en-US" sz="2600" dirty="0" smtClean="0">
                <a:solidFill>
                  <a:schemeClr val="accent4"/>
                </a:solidFill>
              </a:rPr>
              <a:t>(+ interpolate between </a:t>
            </a:r>
            <a:r>
              <a:rPr lang="en-US" sz="2600" b="1" dirty="0" smtClean="0">
                <a:solidFill>
                  <a:schemeClr val="accent4"/>
                </a:solidFill>
              </a:rPr>
              <a:t>Q-</a:t>
            </a:r>
            <a:r>
              <a:rPr lang="en-US" sz="2600" b="1" dirty="0" err="1" smtClean="0">
                <a:solidFill>
                  <a:schemeClr val="accent4"/>
                </a:solidFill>
              </a:rPr>
              <a:t>Bday</a:t>
            </a:r>
            <a:r>
              <a:rPr lang="en-US" sz="2600" b="1" dirty="0" smtClean="0">
                <a:solidFill>
                  <a:schemeClr val="accent4"/>
                </a:solidFill>
              </a:rPr>
              <a:t> </a:t>
            </a:r>
            <a:r>
              <a:rPr lang="en-US" sz="2600" dirty="0" smtClean="0">
                <a:solidFill>
                  <a:schemeClr val="accent4"/>
                </a:solidFill>
              </a:rPr>
              <a:t>and </a:t>
            </a:r>
            <a:r>
              <a:rPr lang="en-US" sz="2600" b="1" dirty="0" smtClean="0">
                <a:solidFill>
                  <a:schemeClr val="accent4"/>
                </a:solidFill>
              </a:rPr>
              <a:t>Q-</a:t>
            </a:r>
            <a:r>
              <a:rPr lang="en-US" sz="2600" b="1" dirty="0" err="1" smtClean="0">
                <a:solidFill>
                  <a:schemeClr val="accent4"/>
                </a:solidFill>
              </a:rPr>
              <a:t>Bday</a:t>
            </a:r>
            <a:r>
              <a:rPr lang="en-US" sz="2600" b="1" dirty="0" smtClean="0">
                <a:solidFill>
                  <a:schemeClr val="accent4"/>
                </a:solidFill>
              </a:rPr>
              <a:t>’</a:t>
            </a:r>
            <a:r>
              <a:rPr lang="en-US" sz="2600" dirty="0" smtClean="0">
                <a:solidFill>
                  <a:schemeClr val="accent4"/>
                </a:solidFill>
              </a:rPr>
              <a:t>)</a:t>
            </a:r>
            <a:endParaRPr lang="en-US" sz="2600" b="1" dirty="0" smtClean="0">
              <a:solidFill>
                <a:schemeClr val="accent4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5598502"/>
            <a:ext cx="1790700" cy="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testing results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2035" y="1606975"/>
            <a:ext cx="8682984" cy="206365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9645" y="1790139"/>
            <a:ext cx="8255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Thm</a:t>
            </a:r>
            <a:r>
              <a:rPr lang="en-US" sz="3200" b="1" dirty="0" smtClean="0"/>
              <a:t>:</a:t>
            </a:r>
            <a:r>
              <a:rPr lang="en-US" sz="3200" dirty="0" smtClean="0"/>
              <a:t>                     samples to test if      is </a:t>
            </a:r>
            <a:r>
              <a:rPr lang="en-US" sz="3200" b="1" dirty="0" smtClean="0">
                <a:solidFill>
                  <a:schemeClr val="tx2"/>
                </a:solidFill>
              </a:rPr>
              <a:t>maximally mixed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</a:t>
            </a:r>
            <a:r>
              <a:rPr lang="en-US" sz="3200" dirty="0" smtClean="0"/>
              <a:t>(i.e.                                 ).</a:t>
            </a:r>
            <a:endParaRPr lang="en-US" sz="3200" b="1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44" y="1858828"/>
            <a:ext cx="1511300" cy="520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2012950"/>
            <a:ext cx="228600" cy="317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2819400"/>
            <a:ext cx="2882900" cy="558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5675" y="4262629"/>
            <a:ext cx="8682984" cy="1426971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3285" y="4445793"/>
            <a:ext cx="8255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Thm</a:t>
            </a:r>
            <a:r>
              <a:rPr lang="en-US" sz="3200" b="1" dirty="0" smtClean="0"/>
              <a:t>:</a:t>
            </a:r>
            <a:r>
              <a:rPr lang="en-US" sz="3200" dirty="0" smtClean="0"/>
              <a:t>                     samples to test if      is </a:t>
            </a:r>
            <a:r>
              <a:rPr lang="en-US" sz="3200" b="1" dirty="0" smtClean="0">
                <a:solidFill>
                  <a:schemeClr val="tx2"/>
                </a:solidFill>
              </a:rPr>
              <a:t>rank r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/>
              <a:t>(with one-sided error).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409" y="4508763"/>
            <a:ext cx="1473200" cy="5207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4692650"/>
            <a:ext cx="228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66975"/>
          </a:xfrm>
        </p:spPr>
        <p:txBody>
          <a:bodyPr/>
          <a:lstStyle/>
          <a:p>
            <a:r>
              <a:rPr lang="en-US" dirty="0" smtClean="0"/>
              <a:t>Weak </a:t>
            </a:r>
            <a:r>
              <a:rPr lang="en-US" dirty="0" err="1" smtClean="0"/>
              <a:t>Schur</a:t>
            </a:r>
            <a:r>
              <a:rPr lang="en-US" dirty="0" smtClean="0"/>
              <a:t>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0" y="342899"/>
            <a:ext cx="9144000" cy="13716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28600" y="431800"/>
            <a:ext cx="8915400" cy="115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b="1" dirty="0" smtClean="0"/>
              <a:t>Weak </a:t>
            </a:r>
            <a:r>
              <a:rPr lang="en-US" b="1" dirty="0" err="1" smtClean="0"/>
              <a:t>Schur</a:t>
            </a:r>
            <a:r>
              <a:rPr lang="en-US" b="1" dirty="0" smtClean="0"/>
              <a:t> sampling</a:t>
            </a:r>
            <a:r>
              <a:rPr lang="en-US" dirty="0" smtClean="0"/>
              <a:t>: samples a “shifted histogram” from    ’s </a:t>
            </a:r>
            <a:r>
              <a:rPr lang="en-US" b="1" dirty="0" smtClean="0">
                <a:solidFill>
                  <a:schemeClr val="accent2"/>
                </a:solidFill>
              </a:rPr>
              <a:t>spectrum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1149350"/>
            <a:ext cx="228600" cy="317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2203450"/>
            <a:ext cx="723900" cy="4699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  <a:endCxn id="15" idx="1"/>
          </p:cNvCxnSpPr>
          <p:nvPr/>
        </p:nvCxnSpPr>
        <p:spPr>
          <a:xfrm>
            <a:off x="1187450" y="2438400"/>
            <a:ext cx="844550" cy="6350"/>
          </a:xfrm>
          <a:prstGeom prst="straightConnector1">
            <a:avLst/>
          </a:prstGeom>
          <a:ln w="508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32000" y="1981200"/>
            <a:ext cx="3136900" cy="927100"/>
          </a:xfrm>
          <a:prstGeom prst="rect">
            <a:avLst/>
          </a:prstGeom>
          <a:noFill/>
          <a:ln w="508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15" idx="3"/>
          </p:cNvCxnSpPr>
          <p:nvPr/>
        </p:nvCxnSpPr>
        <p:spPr>
          <a:xfrm>
            <a:off x="5168900" y="2444750"/>
            <a:ext cx="1282700" cy="44450"/>
          </a:xfrm>
          <a:prstGeom prst="straightConnector1">
            <a:avLst/>
          </a:prstGeom>
          <a:ln w="508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11900" y="1930400"/>
            <a:ext cx="27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shifted histogram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“   ”</a:t>
            </a:r>
            <a:endParaRPr lang="en-US" sz="2400" dirty="0"/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2425700"/>
            <a:ext cx="241300" cy="330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09800" y="2209800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weak </a:t>
            </a:r>
            <a:r>
              <a:rPr lang="en-US" sz="2400" dirty="0" err="1" smtClean="0"/>
              <a:t>Schur</a:t>
            </a:r>
            <a:r>
              <a:rPr lang="en-US" sz="2400" dirty="0" smtClean="0"/>
              <a:t> sampling</a:t>
            </a:r>
            <a:endParaRPr lang="en-US" sz="2400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71500" y="3670301"/>
            <a:ext cx="8229600" cy="2298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Given          :</a:t>
            </a:r>
          </a:p>
          <a:p>
            <a:pPr>
              <a:buNone/>
            </a:pPr>
            <a:r>
              <a:rPr lang="en-US" sz="3000" dirty="0" smtClean="0"/>
              <a:t>1.) Measure      using </a:t>
            </a:r>
            <a:r>
              <a:rPr lang="en-US" sz="3000" b="1" dirty="0" smtClean="0">
                <a:solidFill>
                  <a:schemeClr val="tx2"/>
                </a:solidFill>
              </a:rPr>
              <a:t>weak </a:t>
            </a:r>
            <a:r>
              <a:rPr lang="en-US" sz="3000" b="1" dirty="0" err="1" smtClean="0">
                <a:solidFill>
                  <a:schemeClr val="tx2"/>
                </a:solidFill>
              </a:rPr>
              <a:t>Schur</a:t>
            </a:r>
            <a:r>
              <a:rPr lang="en-US" sz="3000" b="1" dirty="0" smtClean="0">
                <a:solidFill>
                  <a:schemeClr val="tx2"/>
                </a:solidFill>
              </a:rPr>
              <a:t> sampling</a:t>
            </a:r>
          </a:p>
          <a:p>
            <a:pPr>
              <a:buNone/>
            </a:pPr>
            <a:r>
              <a:rPr lang="en-US" sz="3000" dirty="0" smtClean="0"/>
              <a:t>2.) Say </a:t>
            </a:r>
            <a:r>
              <a:rPr lang="en-US" sz="3000" b="1" dirty="0" smtClean="0">
                <a:solidFill>
                  <a:schemeClr val="tx2"/>
                </a:solidFill>
              </a:rPr>
              <a:t>YES</a:t>
            </a:r>
            <a:r>
              <a:rPr lang="en-US" sz="3000" dirty="0" smtClean="0"/>
              <a:t> or </a:t>
            </a:r>
            <a:r>
              <a:rPr lang="en-US" sz="3000" b="1" dirty="0" smtClean="0">
                <a:solidFill>
                  <a:schemeClr val="accent2"/>
                </a:solidFill>
              </a:rPr>
              <a:t>NO</a:t>
            </a:r>
            <a:r>
              <a:rPr lang="en-US" sz="3000" dirty="0" smtClean="0">
                <a:solidFill>
                  <a:schemeClr val="accent2"/>
                </a:solidFill>
              </a:rPr>
              <a:t> </a:t>
            </a:r>
            <a:r>
              <a:rPr lang="en-US" sz="3000" dirty="0" smtClean="0"/>
              <a:t>based</a:t>
            </a:r>
            <a:endParaRPr lang="en-US" sz="3000" dirty="0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4356100"/>
            <a:ext cx="241300" cy="33020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0" y="4889500"/>
            <a:ext cx="241300" cy="33020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740150"/>
            <a:ext cx="723900" cy="4699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0" y="3619499"/>
            <a:ext cx="9144000" cy="18288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0" y="2997201"/>
            <a:ext cx="5930900" cy="73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Canonical algorithm: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" y="581888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[CHW]</a:t>
            </a:r>
            <a:r>
              <a:rPr lang="en-US" sz="3000" b="1" dirty="0" smtClean="0"/>
              <a:t>: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Canonical algorithm </a:t>
            </a:r>
            <a:r>
              <a:rPr lang="en-US" sz="2800" dirty="0" smtClean="0"/>
              <a:t>is </a:t>
            </a:r>
            <a:r>
              <a:rPr lang="en-US" sz="2800" b="1" dirty="0" smtClean="0">
                <a:solidFill>
                  <a:schemeClr val="accent2"/>
                </a:solidFill>
              </a:rPr>
              <a:t>optimal</a:t>
            </a:r>
            <a:r>
              <a:rPr lang="en-US" sz="2800" b="1" dirty="0" smtClean="0"/>
              <a:t> </a:t>
            </a:r>
            <a:r>
              <a:rPr lang="en-US" sz="2800" dirty="0" smtClean="0"/>
              <a:t>for spectrum testing</a:t>
            </a:r>
            <a:endParaRPr lang="en-US" sz="2800" dirty="0"/>
          </a:p>
        </p:txBody>
      </p:sp>
      <p:sp>
        <p:nvSpPr>
          <p:cNvPr id="55" name="Rounded Rectangle 54"/>
          <p:cNvSpPr/>
          <p:nvPr/>
        </p:nvSpPr>
        <p:spPr>
          <a:xfrm>
            <a:off x="0" y="5727701"/>
            <a:ext cx="9144000" cy="76200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Shifted histograms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79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Given samples from a probability distribution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Histogram</a:t>
            </a:r>
            <a:r>
              <a:rPr lang="en-US" sz="2800" dirty="0" smtClean="0"/>
              <a:t>: for each sample    , place a block in column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Shifted histogram</a:t>
            </a:r>
            <a:r>
              <a:rPr lang="en-US" sz="2800" dirty="0" smtClean="0"/>
              <a:t>: for each sample    , sometimes “</a:t>
            </a:r>
            <a:r>
              <a:rPr lang="en-US" sz="2800" b="1" dirty="0" smtClean="0">
                <a:solidFill>
                  <a:schemeClr val="accent2"/>
                </a:solidFill>
              </a:rPr>
              <a:t>mistake</a:t>
            </a:r>
            <a:r>
              <a:rPr lang="en-US" sz="2800" dirty="0" smtClean="0"/>
              <a:t>” it for one of                         .</a:t>
            </a:r>
          </a:p>
          <a:p>
            <a:pPr>
              <a:buNone/>
            </a:pPr>
            <a:r>
              <a:rPr lang="en-US" sz="2800" dirty="0" smtClean="0"/>
              <a:t>e.g.: given sample </a:t>
            </a:r>
            <a:endParaRPr lang="en-US" sz="2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2222500"/>
            <a:ext cx="139700" cy="3302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0" y="2222500"/>
            <a:ext cx="139700" cy="3302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2717800"/>
            <a:ext cx="139700" cy="330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3187700"/>
            <a:ext cx="1739900" cy="33540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3657600"/>
            <a:ext cx="1778000" cy="33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6600" y="58293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36600" y="55118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58293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84300" y="58293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70600" y="58293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00800" y="58293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00800" y="55118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0800" y="51943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70600" y="55118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70600" y="51943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70600" y="48768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70600" y="45593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13400" y="3670300"/>
            <a:ext cx="284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shifted</a:t>
            </a:r>
          </a:p>
          <a:p>
            <a:pPr algn="ctr"/>
            <a:r>
              <a:rPr lang="en-US" sz="2400" b="1" dirty="0" smtClean="0"/>
              <a:t>histogram</a:t>
            </a:r>
            <a:endParaRPr lang="en-US" sz="2400" b="1" dirty="0"/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54750"/>
            <a:ext cx="137160" cy="28575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6242050"/>
            <a:ext cx="190500" cy="297656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6235700"/>
            <a:ext cx="190500" cy="309563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6242050"/>
            <a:ext cx="137160" cy="28575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29350"/>
            <a:ext cx="190500" cy="297656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223000"/>
            <a:ext cx="190500" cy="309563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0" y="6210300"/>
            <a:ext cx="196850" cy="301065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227762"/>
            <a:ext cx="177800" cy="288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108200" y="5143500"/>
            <a:ext cx="2567066" cy="1714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01800" y="58293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01800" y="55118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19300" y="58293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19300" y="55118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6223000"/>
            <a:ext cx="196850" cy="301065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6240462"/>
            <a:ext cx="177800" cy="288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000" y="483870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histogram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89300" y="5549900"/>
            <a:ext cx="2565400" cy="0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1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Shifted histograms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Precise pattern of mistakes given by </a:t>
            </a:r>
            <a:r>
              <a:rPr lang="en-US" sz="2800" b="1" dirty="0" smtClean="0">
                <a:solidFill>
                  <a:schemeClr val="accent2"/>
                </a:solidFill>
              </a:rPr>
              <a:t>RSK algorithm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					(</a:t>
            </a:r>
            <a:r>
              <a:rPr lang="en-US" sz="2800" b="1" dirty="0" smtClean="0">
                <a:solidFill>
                  <a:schemeClr val="accent4"/>
                </a:solidFill>
              </a:rPr>
              <a:t>well-known </a:t>
            </a:r>
            <a:r>
              <a:rPr lang="en-US" sz="2800" dirty="0" smtClean="0">
                <a:solidFill>
                  <a:schemeClr val="accent4"/>
                </a:solidFill>
              </a:rPr>
              <a:t>combinatorial algorithm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The more samples, the </a:t>
            </a:r>
            <a:r>
              <a:rPr lang="en-US" sz="2800" b="1" dirty="0" smtClean="0">
                <a:solidFill>
                  <a:schemeClr val="accent2"/>
                </a:solidFill>
              </a:rPr>
              <a:t>fewer</a:t>
            </a:r>
            <a:r>
              <a:rPr lang="en-US" sz="2800" dirty="0" smtClean="0"/>
              <a:t> mistakes are made</a:t>
            </a:r>
          </a:p>
          <a:p>
            <a:endParaRPr lang="en-US" sz="2800" dirty="0"/>
          </a:p>
          <a:p>
            <a:r>
              <a:rPr lang="en-US" sz="2800" dirty="0" smtClean="0"/>
              <a:t>Shifted histograms </a:t>
            </a:r>
            <a:r>
              <a:rPr lang="en-US" sz="2800" b="1" dirty="0" smtClean="0">
                <a:solidFill>
                  <a:schemeClr val="accent2"/>
                </a:solidFill>
              </a:rPr>
              <a:t>look like </a:t>
            </a:r>
            <a:r>
              <a:rPr lang="en-US" sz="2800" dirty="0" smtClean="0"/>
              <a:t>normal histograms when given many samples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1" y="3181350"/>
            <a:ext cx="704850" cy="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30200"/>
            <a:ext cx="3352800" cy="20890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2251" y="239182"/>
            <a:ext cx="3968750" cy="2364317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3701" y="1192741"/>
            <a:ext cx="1244599" cy="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257801" y="755134"/>
            <a:ext cx="29463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600" b="1" dirty="0" smtClean="0">
                <a:solidFill>
                  <a:schemeClr val="accent2"/>
                </a:solidFill>
              </a:rPr>
              <a:t>unknown</a:t>
            </a:r>
            <a:r>
              <a:rPr lang="en-US" sz="2600" dirty="0" smtClean="0"/>
              <a:t> mixed state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1" y="2647434"/>
            <a:ext cx="3962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600" dirty="0" smtClean="0"/>
              <a:t>experimental apparatus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1174750"/>
            <a:ext cx="1460500" cy="4277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02201" y="2101334"/>
            <a:ext cx="292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/>
              <a:t>You suspect that: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2201" y="2698234"/>
            <a:ext cx="3301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            , for some fixed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838450"/>
            <a:ext cx="1171192" cy="3365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02201" y="4298434"/>
            <a:ext cx="3301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  has </a:t>
            </a:r>
            <a:r>
              <a:rPr lang="en-US" sz="2600" b="1" dirty="0" smtClean="0">
                <a:solidFill>
                  <a:schemeClr val="accent2"/>
                </a:solidFill>
              </a:rPr>
              <a:t>low von Neumann entropy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40301" y="5809734"/>
            <a:ext cx="3301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2600" dirty="0"/>
              <a:t> </a:t>
            </a:r>
            <a:r>
              <a:rPr lang="en-US" sz="2600" dirty="0" smtClean="0"/>
              <a:t>is </a:t>
            </a:r>
            <a:r>
              <a:rPr lang="en-US" sz="2600" b="1" dirty="0" smtClean="0">
                <a:solidFill>
                  <a:schemeClr val="accent2"/>
                </a:solidFill>
              </a:rPr>
              <a:t>low rank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3289300"/>
            <a:ext cx="254000" cy="2032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4476750"/>
            <a:ext cx="228600" cy="3175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5962650"/>
            <a:ext cx="228600" cy="3175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57701" y="3688834"/>
            <a:ext cx="3301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</a:rPr>
              <a:t>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70401" y="5250934"/>
            <a:ext cx="3301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</a:rPr>
              <a:t>or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18051" y="2679700"/>
            <a:ext cx="3968749" cy="927100"/>
          </a:xfrm>
          <a:prstGeom prst="roundRect">
            <a:avLst/>
          </a:prstGeom>
          <a:noFill/>
          <a:ln w="762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718051" y="4343400"/>
            <a:ext cx="3968749" cy="850900"/>
          </a:xfrm>
          <a:prstGeom prst="roundRect">
            <a:avLst/>
          </a:prstGeom>
          <a:noFill/>
          <a:ln w="762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730751" y="5816600"/>
            <a:ext cx="3968749" cy="596900"/>
          </a:xfrm>
          <a:prstGeom prst="roundRect">
            <a:avLst/>
          </a:prstGeom>
          <a:noFill/>
          <a:ln w="762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6401" y="4234934"/>
            <a:ext cx="386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b="1" dirty="0" smtClean="0"/>
              <a:t>Q:</a:t>
            </a:r>
            <a:r>
              <a:rPr lang="en-US" sz="2600" dirty="0" smtClean="0"/>
              <a:t> How to check your 			prediction?</a:t>
            </a:r>
          </a:p>
          <a:p>
            <a:pPr>
              <a:buNone/>
            </a:pPr>
            <a:r>
              <a:rPr lang="en-US" sz="2600" b="1" dirty="0" smtClean="0"/>
              <a:t>A: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Property testing of 			mixed states</a:t>
            </a:r>
            <a:r>
              <a:rPr lang="en-US" sz="2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</a:t>
            </a:r>
            <a:r>
              <a:rPr lang="en-US" dirty="0" err="1" smtClean="0"/>
              <a:t>Schur</a:t>
            </a:r>
            <a:r>
              <a:rPr lang="en-US" dirty="0" smtClean="0"/>
              <a:t>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99400" cy="1206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          with eigenvalues                          , 	</a:t>
            </a:r>
            <a:r>
              <a:rPr lang="en-US" b="1" dirty="0" smtClean="0">
                <a:solidFill>
                  <a:schemeClr val="accent2"/>
                </a:solidFill>
              </a:rPr>
              <a:t>WSS</a:t>
            </a:r>
            <a:r>
              <a:rPr lang="en-US" dirty="0" smtClean="0"/>
              <a:t> is distributed as: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708150"/>
            <a:ext cx="7239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90700"/>
            <a:ext cx="2273300" cy="35659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067050"/>
            <a:ext cx="32893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3638550"/>
            <a:ext cx="18796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4191000"/>
            <a:ext cx="1727200" cy="381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4946650"/>
            <a:ext cx="241300" cy="215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4864100"/>
            <a:ext cx="241300" cy="3302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959101"/>
            <a:ext cx="8229600" cy="270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1.) Set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			(</a:t>
            </a:r>
            <a:r>
              <a:rPr lang="en-US" b="1" dirty="0" smtClean="0">
                <a:solidFill>
                  <a:schemeClr val="tx2"/>
                </a:solidFill>
              </a:rPr>
              <a:t>probability dist. </a:t>
            </a:r>
            <a:r>
              <a:rPr lang="en-US" dirty="0" smtClean="0"/>
              <a:t>on                      )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2.) Sample              .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3.) Output    , the </a:t>
            </a:r>
            <a:r>
              <a:rPr lang="en-US" b="1" dirty="0" smtClean="0">
                <a:solidFill>
                  <a:schemeClr val="accent2"/>
                </a:solidFill>
              </a:rPr>
              <a:t>shifted histogram </a:t>
            </a:r>
            <a:r>
              <a:rPr lang="en-US" dirty="0" smtClean="0"/>
              <a:t>of    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2971799"/>
            <a:ext cx="9144000" cy="24765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7500" y="5664200"/>
            <a:ext cx="8420100" cy="82550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5759450"/>
            <a:ext cx="82296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err="1" smtClean="0"/>
              <a:t>Def</a:t>
            </a:r>
            <a:r>
              <a:rPr lang="en-US" b="1" dirty="0" smtClean="0"/>
              <a:t>:</a:t>
            </a:r>
            <a:r>
              <a:rPr lang="en-US" dirty="0" smtClean="0"/>
              <a:t>                      is the output distribution of    ’s</a:t>
            </a:r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0" y="5905500"/>
            <a:ext cx="241300" cy="3302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5873750"/>
            <a:ext cx="1511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08100" y="3390900"/>
            <a:ext cx="2567066" cy="1714500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>
            <a:off x="2489200" y="3797300"/>
            <a:ext cx="3581400" cy="0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</a:t>
            </a:r>
            <a:r>
              <a:rPr lang="en-US" dirty="0" err="1" smtClean="0"/>
              <a:t>Schur</a:t>
            </a:r>
            <a:r>
              <a:rPr lang="en-US" dirty="0" smtClean="0"/>
              <a:t> sampling, e.g.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35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Case 1:</a:t>
            </a:r>
            <a:r>
              <a:rPr lang="en-US" b="1" dirty="0" smtClean="0"/>
              <a:t>     </a:t>
            </a:r>
            <a:r>
              <a:rPr lang="en-US" dirty="0" smtClean="0"/>
              <a:t>’s spectrum is                                     . </a:t>
            </a:r>
            <a:endParaRPr lang="en-US" u="sng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847850"/>
            <a:ext cx="228600" cy="317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733550"/>
            <a:ext cx="3175000" cy="4699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06400" y="575310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histogram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473700" y="5753100"/>
            <a:ext cx="326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shifted histogram</a:t>
            </a:r>
            <a:endParaRPr lang="en-US" sz="2400" b="1" dirty="0"/>
          </a:p>
        </p:txBody>
      </p:sp>
      <p:sp>
        <p:nvSpPr>
          <p:cNvPr id="43" name="Rectangle 42"/>
          <p:cNvSpPr/>
          <p:nvPr/>
        </p:nvSpPr>
        <p:spPr>
          <a:xfrm>
            <a:off x="1193800" y="47244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93800" y="44069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5149850"/>
            <a:ext cx="137160" cy="285750"/>
          </a:xfrm>
          <a:prstGeom prst="rect">
            <a:avLst/>
          </a:prstGeom>
        </p:spPr>
      </p:pic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5137150"/>
            <a:ext cx="190500" cy="297656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5130800"/>
            <a:ext cx="190500" cy="309563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5378450"/>
            <a:ext cx="469900" cy="63500"/>
          </a:xfrm>
          <a:prstGeom prst="rect">
            <a:avLst/>
          </a:prstGeom>
        </p:spPr>
      </p:pic>
      <p:sp>
        <p:nvSpPr>
          <p:cNvPr id="51" name="Right Brace 50"/>
          <p:cNvSpPr/>
          <p:nvPr/>
        </p:nvSpPr>
        <p:spPr>
          <a:xfrm flipH="1">
            <a:off x="789432" y="3136900"/>
            <a:ext cx="302768" cy="1892299"/>
          </a:xfrm>
          <a:prstGeom prst="rightBrac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968750"/>
            <a:ext cx="254000" cy="2159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193800" y="34544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193800" y="31369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4083050"/>
            <a:ext cx="469900" cy="63500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286000"/>
            <a:ext cx="1727200" cy="381000"/>
          </a:xfrm>
          <a:prstGeom prst="rect">
            <a:avLst/>
          </a:prstGeom>
        </p:spPr>
      </p:pic>
      <p:sp>
        <p:nvSpPr>
          <p:cNvPr id="57" name="Content Placeholder 2"/>
          <p:cNvSpPr txBox="1">
            <a:spLocks/>
          </p:cNvSpPr>
          <p:nvPr/>
        </p:nvSpPr>
        <p:spPr>
          <a:xfrm>
            <a:off x="1612900" y="2209801"/>
            <a:ext cx="1524000" cy="63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sample</a:t>
            </a:r>
            <a:endParaRPr lang="en-US" u="sng" dirty="0"/>
          </a:p>
        </p:txBody>
      </p:sp>
      <p:sp>
        <p:nvSpPr>
          <p:cNvPr id="58" name="Rectangle 57"/>
          <p:cNvSpPr/>
          <p:nvPr/>
        </p:nvSpPr>
        <p:spPr>
          <a:xfrm>
            <a:off x="6502400" y="47117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502400" y="43942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137150"/>
            <a:ext cx="137160" cy="28575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5124450"/>
            <a:ext cx="190500" cy="297656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5118100"/>
            <a:ext cx="190500" cy="309563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0" y="5365750"/>
            <a:ext cx="469900" cy="63500"/>
          </a:xfrm>
          <a:prstGeom prst="rect">
            <a:avLst/>
          </a:prstGeom>
        </p:spPr>
      </p:pic>
      <p:sp>
        <p:nvSpPr>
          <p:cNvPr id="64" name="Right Brace 63"/>
          <p:cNvSpPr/>
          <p:nvPr/>
        </p:nvSpPr>
        <p:spPr>
          <a:xfrm>
            <a:off x="7035800" y="3136900"/>
            <a:ext cx="228600" cy="1892299"/>
          </a:xfrm>
          <a:prstGeom prst="rightBrac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3994150"/>
            <a:ext cx="254000" cy="2159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502400" y="34417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502400" y="31242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4070350"/>
            <a:ext cx="469900" cy="63500"/>
          </a:xfrm>
          <a:prstGeom prst="rect">
            <a:avLst/>
          </a:prstGeom>
        </p:spPr>
      </p:pic>
      <p:pic>
        <p:nvPicPr>
          <p:cNvPr id="77" name="Picture 7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2495550"/>
            <a:ext cx="1511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97200" y="3746500"/>
            <a:ext cx="2567066" cy="1714500"/>
          </a:xfrm>
          <a:prstGeom prst="rect">
            <a:avLst/>
          </a:prstGeom>
        </p:spPr>
      </p:pic>
      <p:cxnSp>
        <p:nvCxnSpPr>
          <p:cNvPr id="89" name="Straight Arrow Connector 88"/>
          <p:cNvCxnSpPr/>
          <p:nvPr/>
        </p:nvCxnSpPr>
        <p:spPr>
          <a:xfrm flipV="1">
            <a:off x="4140200" y="3581400"/>
            <a:ext cx="1727200" cy="381000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75399" y="2823282"/>
            <a:ext cx="2603501" cy="258691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13499" y="256827"/>
            <a:ext cx="5140673" cy="514067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>
            <a:off x="5981700" y="2814871"/>
            <a:ext cx="299010" cy="2608030"/>
          </a:xfrm>
          <a:prstGeom prst="leftBrac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7518400" y="4385099"/>
            <a:ext cx="286430" cy="2498301"/>
          </a:xfrm>
          <a:prstGeom prst="leftBrace">
            <a:avLst/>
          </a:prstGeom>
          <a:ln w="38100">
            <a:solidFill>
              <a:schemeClr val="accent2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956050"/>
            <a:ext cx="595184" cy="32385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835650"/>
            <a:ext cx="595184" cy="32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</a:t>
            </a:r>
            <a:r>
              <a:rPr lang="en-US" dirty="0" err="1" smtClean="0"/>
              <a:t>Schur</a:t>
            </a:r>
            <a:r>
              <a:rPr lang="en-US" dirty="0" smtClean="0"/>
              <a:t> sampling, e.g.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35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Case 2:</a:t>
            </a:r>
            <a:r>
              <a:rPr lang="en-US" b="1" dirty="0" smtClean="0"/>
              <a:t>     </a:t>
            </a:r>
            <a:r>
              <a:rPr lang="en-US" dirty="0" smtClean="0"/>
              <a:t>’s spectrum is                                 . </a:t>
            </a:r>
            <a:endParaRPr lang="en-US" u="sng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847850"/>
            <a:ext cx="228600" cy="3175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06400" y="575310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histogram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499100" y="6159500"/>
            <a:ext cx="326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shifted histogram</a:t>
            </a:r>
            <a:endParaRPr lang="en-US" sz="2400" b="1" dirty="0"/>
          </a:p>
        </p:txBody>
      </p: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286000"/>
            <a:ext cx="1727200" cy="381000"/>
          </a:xfrm>
          <a:prstGeom prst="rect">
            <a:avLst/>
          </a:prstGeom>
        </p:spPr>
      </p:pic>
      <p:sp>
        <p:nvSpPr>
          <p:cNvPr id="57" name="Content Placeholder 2"/>
          <p:cNvSpPr txBox="1">
            <a:spLocks/>
          </p:cNvSpPr>
          <p:nvPr/>
        </p:nvSpPr>
        <p:spPr>
          <a:xfrm>
            <a:off x="1612900" y="2209801"/>
            <a:ext cx="1524000" cy="63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sample</a:t>
            </a:r>
            <a:endParaRPr lang="en-US" u="sng" dirty="0"/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689100"/>
            <a:ext cx="2895600" cy="5588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1054100" y="47879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54100" y="44704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54100" y="41529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397000" y="47879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397000" y="44704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397000" y="41529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739900" y="47879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739900" y="44704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739900" y="41529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933700" y="47879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933700" y="44704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933700" y="4152900"/>
            <a:ext cx="317500" cy="31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5226050"/>
            <a:ext cx="137160" cy="285750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5213350"/>
            <a:ext cx="190500" cy="297656"/>
          </a:xfrm>
          <a:prstGeom prst="rect">
            <a:avLst/>
          </a:prstGeom>
        </p:spPr>
      </p:pic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207000"/>
            <a:ext cx="190500" cy="309563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4629150"/>
            <a:ext cx="469900" cy="63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207000"/>
            <a:ext cx="228600" cy="330200"/>
          </a:xfrm>
          <a:prstGeom prst="rect">
            <a:avLst/>
          </a:prstGeom>
        </p:spPr>
      </p:pic>
      <p:sp>
        <p:nvSpPr>
          <p:cNvPr id="87" name="Left Brace 86"/>
          <p:cNvSpPr/>
          <p:nvPr/>
        </p:nvSpPr>
        <p:spPr>
          <a:xfrm>
            <a:off x="673100" y="4114799"/>
            <a:ext cx="279400" cy="1028701"/>
          </a:xfrm>
          <a:prstGeom prst="leftBrac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400550"/>
            <a:ext cx="228600" cy="4953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0" y="3308350"/>
            <a:ext cx="1511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(so far)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24299"/>
          </a:xfrm>
        </p:spPr>
        <p:txBody>
          <a:bodyPr/>
          <a:lstStyle/>
          <a:p>
            <a:r>
              <a:rPr lang="en-US" dirty="0" smtClean="0"/>
              <a:t>Canonical algorithm (WSS)</a:t>
            </a:r>
          </a:p>
          <a:p>
            <a:r>
              <a:rPr lang="en-US" dirty="0" smtClean="0"/>
              <a:t>Outputs (</a:t>
            </a:r>
            <a:r>
              <a:rPr lang="en-US" b="1" dirty="0" smtClean="0">
                <a:solidFill>
                  <a:schemeClr val="accent4"/>
                </a:solidFill>
              </a:rPr>
              <a:t>random</a:t>
            </a:r>
            <a:r>
              <a:rPr lang="en-US" dirty="0" smtClean="0"/>
              <a:t>) shifted histogram</a:t>
            </a:r>
          </a:p>
          <a:p>
            <a:r>
              <a:rPr lang="en-US" dirty="0" smtClean="0"/>
              <a:t>Shifted histogram distribution: combinatorial description</a:t>
            </a:r>
          </a:p>
          <a:p>
            <a:r>
              <a:rPr lang="en-US" dirty="0" smtClean="0"/>
              <a:t> Try to carry over intuition from histogram to shifted histogram</a:t>
            </a:r>
          </a:p>
        </p:txBody>
      </p:sp>
    </p:spTree>
    <p:extLst>
      <p:ext uri="{BB962C8B-B14F-4D97-AF65-F5344CB8AC3E}">
        <p14:creationId xmlns:p14="http://schemas.microsoft.com/office/powerpoint/2010/main" val="40836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66975"/>
          </a:xfrm>
        </p:spPr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err="1" smtClean="0"/>
              <a:t>mixedness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Distinguish:</a:t>
            </a:r>
          </a:p>
          <a:p>
            <a:pPr marL="0" indent="0">
              <a:buNone/>
            </a:pPr>
            <a:r>
              <a:rPr lang="en-US" sz="2800" dirty="0" smtClean="0"/>
              <a:t>1.)                                       (     usually </a:t>
            </a:r>
            <a:r>
              <a:rPr lang="en-US" sz="2800" b="1" dirty="0" smtClean="0">
                <a:solidFill>
                  <a:schemeClr val="tx2"/>
                </a:solidFill>
              </a:rPr>
              <a:t>flat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2.)     </a:t>
            </a:r>
            <a:r>
              <a:rPr lang="en-US" sz="2800" dirty="0"/>
              <a:t> </a:t>
            </a:r>
            <a:r>
              <a:rPr lang="en-US" sz="2800" dirty="0" smtClean="0"/>
              <a:t>is    -far from                                (    usually </a:t>
            </a:r>
            <a:r>
              <a:rPr lang="en-US" sz="2800" b="1" dirty="0" smtClean="0">
                <a:solidFill>
                  <a:schemeClr val="accent2"/>
                </a:solidFill>
              </a:rPr>
              <a:t>not</a:t>
            </a:r>
            <a:r>
              <a:rPr lang="en-US" sz="2800" dirty="0" smtClean="0"/>
              <a:t> flat)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Idea: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Notation:</a:t>
            </a:r>
            <a:r>
              <a:rPr lang="en-US" sz="2800" dirty="0" smtClean="0"/>
              <a:t>               # of </a:t>
            </a:r>
            <a:r>
              <a:rPr lang="en-US" sz="2800" b="1" dirty="0" smtClean="0">
                <a:solidFill>
                  <a:schemeClr val="accent4"/>
                </a:solidFill>
              </a:rPr>
              <a:t>blocks</a:t>
            </a:r>
            <a:r>
              <a:rPr lang="en-US" sz="2800" dirty="0" smtClean="0"/>
              <a:t> in column  </a:t>
            </a:r>
            <a:endParaRPr lang="en-US" sz="2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2177798"/>
            <a:ext cx="2432050" cy="471411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6" y="2781300"/>
            <a:ext cx="201168" cy="279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06" y="2806700"/>
            <a:ext cx="160244" cy="20955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92400"/>
            <a:ext cx="1600200" cy="44562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222500"/>
            <a:ext cx="241300" cy="3302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2768600"/>
            <a:ext cx="241300" cy="33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3149600"/>
            <a:ext cx="707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histogram </a:t>
            </a:r>
            <a:r>
              <a:rPr lang="en-US" sz="2800" dirty="0"/>
              <a:t>drawn from </a:t>
            </a:r>
            <a:r>
              <a:rPr lang="en-US" sz="2800" dirty="0" err="1"/>
              <a:t>unif</a:t>
            </a:r>
            <a:r>
              <a:rPr lang="en-US" sz="2800" dirty="0"/>
              <a:t>. dist. is “</a:t>
            </a:r>
            <a:r>
              <a:rPr lang="en-US" sz="2800" b="1" dirty="0">
                <a:solidFill>
                  <a:schemeClr val="tx2"/>
                </a:solidFill>
              </a:rPr>
              <a:t>flat</a:t>
            </a:r>
            <a:r>
              <a:rPr lang="en-US" sz="2800" dirty="0"/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maybe shifted histogram is </a:t>
            </a:r>
            <a:r>
              <a:rPr lang="en-US" sz="2800" b="1" dirty="0">
                <a:solidFill>
                  <a:schemeClr val="tx2"/>
                </a:solidFill>
              </a:rPr>
              <a:t>also flat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749800"/>
            <a:ext cx="863600" cy="406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4787900"/>
            <a:ext cx="139700" cy="3302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0" y="5499100"/>
            <a:ext cx="9144000" cy="1016000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3200" y="5702300"/>
            <a:ext cx="8648700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err="1" smtClean="0"/>
              <a:t>Def</a:t>
            </a:r>
            <a:r>
              <a:rPr lang="en-US" sz="2800" b="1" dirty="0" smtClean="0"/>
              <a:t>:</a:t>
            </a:r>
            <a:r>
              <a:rPr lang="en-US" sz="2800" dirty="0" smtClean="0"/>
              <a:t>       is </a:t>
            </a:r>
            <a:r>
              <a:rPr lang="en-US" sz="2800" b="1" dirty="0" smtClean="0">
                <a:solidFill>
                  <a:schemeClr val="tx2"/>
                </a:solidFill>
              </a:rPr>
              <a:t>flat</a:t>
            </a:r>
            <a:r>
              <a:rPr lang="en-US" sz="2800" dirty="0" smtClean="0"/>
              <a:t> if </a:t>
            </a:r>
            <a:r>
              <a:rPr lang="en-US" sz="2800" b="1" dirty="0" smtClean="0"/>
              <a:t>                                     </a:t>
            </a:r>
            <a:r>
              <a:rPr lang="en-US" sz="2800" dirty="0" smtClean="0"/>
              <a:t>is small</a:t>
            </a:r>
            <a:endParaRPr lang="en-US" sz="28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5721350"/>
            <a:ext cx="2705100" cy="478056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5842000"/>
            <a:ext cx="241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err="1" smtClean="0"/>
              <a:t>mixedness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Distinguish:</a:t>
            </a:r>
          </a:p>
          <a:p>
            <a:pPr marL="0" indent="0">
              <a:buNone/>
            </a:pPr>
            <a:r>
              <a:rPr lang="en-US" sz="2800" dirty="0" smtClean="0"/>
              <a:t>1.)                                       (     usually </a:t>
            </a:r>
            <a:r>
              <a:rPr lang="en-US" sz="2800" b="1" dirty="0" smtClean="0">
                <a:solidFill>
                  <a:schemeClr val="tx2"/>
                </a:solidFill>
              </a:rPr>
              <a:t>flat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2.)     </a:t>
            </a:r>
            <a:r>
              <a:rPr lang="en-US" sz="2800" dirty="0"/>
              <a:t> </a:t>
            </a:r>
            <a:r>
              <a:rPr lang="en-US" sz="2800" dirty="0" smtClean="0"/>
              <a:t>is    -far from                                (    usually </a:t>
            </a:r>
            <a:r>
              <a:rPr lang="en-US" sz="2800" b="1" dirty="0" smtClean="0">
                <a:solidFill>
                  <a:schemeClr val="accent2"/>
                </a:solidFill>
              </a:rPr>
              <a:t>not</a:t>
            </a:r>
            <a:r>
              <a:rPr lang="en-US" sz="2800" dirty="0" smtClean="0"/>
              <a:t> flat)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Idea: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Notation:</a:t>
            </a:r>
            <a:r>
              <a:rPr lang="en-US" sz="2800" dirty="0" smtClean="0"/>
              <a:t>               # of </a:t>
            </a:r>
            <a:r>
              <a:rPr lang="en-US" sz="2800" b="1" dirty="0" smtClean="0">
                <a:solidFill>
                  <a:schemeClr val="accent4"/>
                </a:solidFill>
              </a:rPr>
              <a:t>blocks</a:t>
            </a:r>
            <a:r>
              <a:rPr lang="en-US" sz="2800" dirty="0" smtClean="0"/>
              <a:t> in column  </a:t>
            </a:r>
            <a:endParaRPr lang="en-US" sz="2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2177798"/>
            <a:ext cx="2432050" cy="471411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6" y="2781300"/>
            <a:ext cx="201168" cy="279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06" y="2806700"/>
            <a:ext cx="160244" cy="20955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92400"/>
            <a:ext cx="1600200" cy="44562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222500"/>
            <a:ext cx="241300" cy="3302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2768600"/>
            <a:ext cx="241300" cy="33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3149600"/>
            <a:ext cx="707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histogram </a:t>
            </a:r>
            <a:r>
              <a:rPr lang="en-US" sz="2800" dirty="0"/>
              <a:t>drawn from </a:t>
            </a:r>
            <a:r>
              <a:rPr lang="en-US" sz="2800" dirty="0" err="1"/>
              <a:t>unif</a:t>
            </a:r>
            <a:r>
              <a:rPr lang="en-US" sz="2800" dirty="0"/>
              <a:t>. dist. is “</a:t>
            </a:r>
            <a:r>
              <a:rPr lang="en-US" sz="2800" b="1" dirty="0">
                <a:solidFill>
                  <a:schemeClr val="tx2"/>
                </a:solidFill>
              </a:rPr>
              <a:t>flat</a:t>
            </a:r>
            <a:r>
              <a:rPr lang="en-US" sz="2800" dirty="0"/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maybe shifted histogram is </a:t>
            </a:r>
            <a:r>
              <a:rPr lang="en-US" sz="2800" b="1" dirty="0">
                <a:solidFill>
                  <a:schemeClr val="tx2"/>
                </a:solidFill>
              </a:rPr>
              <a:t>also flat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749800"/>
            <a:ext cx="863600" cy="406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4787900"/>
            <a:ext cx="139700" cy="3302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0" y="5499100"/>
            <a:ext cx="9144000" cy="1016000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3200" y="5702300"/>
            <a:ext cx="8648700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err="1" smtClean="0"/>
              <a:t>Def</a:t>
            </a:r>
            <a:r>
              <a:rPr lang="en-US" sz="2800" b="1" dirty="0" smtClean="0"/>
              <a:t>:</a:t>
            </a:r>
            <a:r>
              <a:rPr lang="en-US" sz="2800" dirty="0" smtClean="0"/>
              <a:t>       is </a:t>
            </a:r>
            <a:r>
              <a:rPr lang="en-US" sz="2800" b="1" dirty="0" smtClean="0">
                <a:solidFill>
                  <a:schemeClr val="tx2"/>
                </a:solidFill>
              </a:rPr>
              <a:t>flat</a:t>
            </a:r>
            <a:r>
              <a:rPr lang="en-US" sz="2800" dirty="0" smtClean="0"/>
              <a:t> if </a:t>
            </a:r>
            <a:r>
              <a:rPr lang="en-US" sz="2800" b="1" dirty="0" smtClean="0"/>
              <a:t>                                     </a:t>
            </a:r>
            <a:r>
              <a:rPr lang="en-US" sz="2800" dirty="0" smtClean="0"/>
              <a:t>is small</a:t>
            </a:r>
            <a:endParaRPr lang="en-US" sz="28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5721350"/>
            <a:ext cx="2705100" cy="478056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5842000"/>
            <a:ext cx="241300" cy="330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28900" y="5956300"/>
            <a:ext cx="2997200" cy="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38400" y="5638800"/>
            <a:ext cx="3365500" cy="711200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" y="2387600"/>
            <a:ext cx="1968500" cy="323850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4500" y="4013200"/>
            <a:ext cx="1981200" cy="232410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803900" y="2387600"/>
            <a:ext cx="2603500" cy="323850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91200" y="4025900"/>
            <a:ext cx="2616200" cy="231140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2400300"/>
            <a:ext cx="7962900" cy="162560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832100"/>
            <a:ext cx="7442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err="1" smtClean="0"/>
              <a:t>mixedness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Distinguish:</a:t>
            </a:r>
          </a:p>
          <a:p>
            <a:pPr marL="0" indent="0">
              <a:buNone/>
            </a:pPr>
            <a:r>
              <a:rPr lang="en-US" sz="2800" dirty="0" smtClean="0"/>
              <a:t>1.)                                       (     usually </a:t>
            </a:r>
            <a:r>
              <a:rPr lang="en-US" sz="2800" b="1" dirty="0" smtClean="0">
                <a:solidFill>
                  <a:schemeClr val="tx2"/>
                </a:solidFill>
              </a:rPr>
              <a:t>flat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2.)     </a:t>
            </a:r>
            <a:r>
              <a:rPr lang="en-US" sz="2800" dirty="0"/>
              <a:t> </a:t>
            </a:r>
            <a:r>
              <a:rPr lang="en-US" sz="2800" dirty="0" smtClean="0"/>
              <a:t>is    -far from                                (    usually </a:t>
            </a:r>
            <a:r>
              <a:rPr lang="en-US" sz="2800" b="1" dirty="0" smtClean="0">
                <a:solidFill>
                  <a:schemeClr val="accent2"/>
                </a:solidFill>
              </a:rPr>
              <a:t>not</a:t>
            </a:r>
            <a:r>
              <a:rPr lang="en-US" sz="2800" dirty="0" smtClean="0"/>
              <a:t> flat)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Idea: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Notation:</a:t>
            </a:r>
            <a:r>
              <a:rPr lang="en-US" sz="2800" dirty="0" smtClean="0"/>
              <a:t>               # of </a:t>
            </a:r>
            <a:r>
              <a:rPr lang="en-US" sz="2800" b="1" dirty="0" smtClean="0">
                <a:solidFill>
                  <a:schemeClr val="accent4"/>
                </a:solidFill>
              </a:rPr>
              <a:t>blocks</a:t>
            </a:r>
            <a:r>
              <a:rPr lang="en-US" sz="2800" dirty="0" smtClean="0"/>
              <a:t> in column  </a:t>
            </a:r>
            <a:endParaRPr lang="en-US" sz="2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2177798"/>
            <a:ext cx="2432050" cy="471411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6" y="2781300"/>
            <a:ext cx="201168" cy="279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06" y="2806700"/>
            <a:ext cx="160244" cy="20955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92400"/>
            <a:ext cx="1600200" cy="44562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222500"/>
            <a:ext cx="241300" cy="3302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2768600"/>
            <a:ext cx="241300" cy="33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3149600"/>
            <a:ext cx="707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histogram </a:t>
            </a:r>
            <a:r>
              <a:rPr lang="en-US" sz="2800" dirty="0"/>
              <a:t>drawn from </a:t>
            </a:r>
            <a:r>
              <a:rPr lang="en-US" sz="2800" dirty="0" err="1"/>
              <a:t>unif</a:t>
            </a:r>
            <a:r>
              <a:rPr lang="en-US" sz="2800" dirty="0"/>
              <a:t>. dist. is “</a:t>
            </a:r>
            <a:r>
              <a:rPr lang="en-US" sz="2800" b="1" dirty="0">
                <a:solidFill>
                  <a:schemeClr val="tx2"/>
                </a:solidFill>
              </a:rPr>
              <a:t>flat</a:t>
            </a:r>
            <a:r>
              <a:rPr lang="en-US" sz="2800" dirty="0"/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maybe shifted histogram is </a:t>
            </a:r>
            <a:r>
              <a:rPr lang="en-US" sz="2800" b="1" dirty="0">
                <a:solidFill>
                  <a:schemeClr val="tx2"/>
                </a:solidFill>
              </a:rPr>
              <a:t>also flat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749800"/>
            <a:ext cx="863600" cy="406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4787900"/>
            <a:ext cx="139700" cy="3302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0" y="5499100"/>
            <a:ext cx="9144000" cy="1016000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3200" y="5702300"/>
            <a:ext cx="8648700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err="1" smtClean="0"/>
              <a:t>Def</a:t>
            </a:r>
            <a:r>
              <a:rPr lang="en-US" sz="2800" b="1" dirty="0" smtClean="0"/>
              <a:t>:</a:t>
            </a:r>
            <a:r>
              <a:rPr lang="en-US" sz="2800" dirty="0" smtClean="0"/>
              <a:t>       is </a:t>
            </a:r>
            <a:r>
              <a:rPr lang="en-US" sz="2800" b="1" dirty="0" smtClean="0">
                <a:solidFill>
                  <a:schemeClr val="tx2"/>
                </a:solidFill>
              </a:rPr>
              <a:t>flat</a:t>
            </a:r>
            <a:r>
              <a:rPr lang="en-US" sz="2800" dirty="0" smtClean="0"/>
              <a:t> if </a:t>
            </a:r>
            <a:r>
              <a:rPr lang="en-US" sz="2800" b="1" dirty="0" smtClean="0"/>
              <a:t>                                     </a:t>
            </a:r>
            <a:r>
              <a:rPr lang="en-US" sz="2800" dirty="0" smtClean="0"/>
              <a:t>is small</a:t>
            </a:r>
            <a:endParaRPr lang="en-US" sz="28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5721350"/>
            <a:ext cx="2705100" cy="478056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5842000"/>
            <a:ext cx="241300" cy="330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28900" y="5956300"/>
            <a:ext cx="2997200" cy="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38400" y="5638800"/>
            <a:ext cx="3365500" cy="711200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" y="2387600"/>
            <a:ext cx="1968500" cy="323850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4500" y="4013200"/>
            <a:ext cx="1981200" cy="232410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803900" y="2387600"/>
            <a:ext cx="2603500" cy="323850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91200" y="4025900"/>
            <a:ext cx="2616200" cy="231140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2400300"/>
            <a:ext cx="7962900" cy="162560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832100"/>
            <a:ext cx="7493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expectations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2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Goal</a:t>
            </a:r>
            <a:r>
              <a:rPr lang="en-US" sz="2800" dirty="0" smtClean="0"/>
              <a:t>: show                                    is different in two cases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708150"/>
            <a:ext cx="2844800" cy="749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927350"/>
            <a:ext cx="3073400" cy="7493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28321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smtClean="0"/>
              <a:t>Problem</a:t>
            </a:r>
            <a:r>
              <a:rPr lang="en-US" sz="2800" dirty="0" smtClean="0"/>
              <a:t>: no formulas for                                   !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388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For one of our lower bounds, we need to compute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5867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 b="1" dirty="0" smtClean="0">
                <a:solidFill>
                  <a:schemeClr val="accent4"/>
                </a:solidFill>
              </a:rPr>
              <a:t>How to take expectations?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4495800"/>
            <a:ext cx="48641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Kerov’s</a:t>
            </a:r>
            <a:r>
              <a:rPr lang="en-US" dirty="0" smtClean="0"/>
              <a:t> algebra of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are “polynomial functions” in     ’s parameters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Other families of polynomial functions:</a:t>
            </a:r>
          </a:p>
          <a:p>
            <a:r>
              <a:rPr lang="en-US" dirty="0" smtClean="0"/>
              <a:t>           ,             ,              ,             polynomials, and more!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1739900"/>
            <a:ext cx="2413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3956050"/>
            <a:ext cx="1066800" cy="469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0" y="3841750"/>
            <a:ext cx="1155700" cy="596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200" y="3911600"/>
            <a:ext cx="1016000" cy="533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95450"/>
            <a:ext cx="10668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81450"/>
            <a:ext cx="990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testing of mixed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by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Montanaro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de Wolf 2013]</a:t>
            </a:r>
            <a:endParaRPr lang="en-US" dirty="0" smtClean="0"/>
          </a:p>
          <a:p>
            <a:r>
              <a:rPr lang="en-US" b="1" dirty="0" smtClean="0"/>
              <a:t>Given:</a:t>
            </a:r>
            <a:r>
              <a:rPr lang="en-US" dirty="0" smtClean="0"/>
              <a:t> ability to generate </a:t>
            </a:r>
            <a:r>
              <a:rPr lang="en-US" b="1" dirty="0" smtClean="0">
                <a:solidFill>
                  <a:schemeClr val="tx2"/>
                </a:solidFill>
              </a:rPr>
              <a:t>independent copies </a:t>
            </a:r>
            <a:r>
              <a:rPr lang="en-US" dirty="0" smtClean="0"/>
              <a:t>of    .</a:t>
            </a:r>
          </a:p>
          <a:p>
            <a:r>
              <a:rPr lang="en-US" b="1" dirty="0" smtClean="0"/>
              <a:t>Want to know: </a:t>
            </a:r>
            <a:r>
              <a:rPr lang="en-US" dirty="0" smtClean="0"/>
              <a:t>does     satisfy property     ?</a:t>
            </a:r>
          </a:p>
          <a:p>
            <a:r>
              <a:rPr lang="en-US" b="1" dirty="0" smtClean="0"/>
              <a:t>Goal: </a:t>
            </a:r>
            <a:r>
              <a:rPr lang="en-US" b="1" dirty="0" smtClean="0">
                <a:solidFill>
                  <a:schemeClr val="tx2"/>
                </a:solidFill>
              </a:rPr>
              <a:t>minimize</a:t>
            </a:r>
            <a:r>
              <a:rPr lang="en-US" dirty="0" smtClean="0"/>
              <a:t> # of copies used.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76550"/>
            <a:ext cx="228600" cy="317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3409950"/>
            <a:ext cx="330200" cy="342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3486150"/>
            <a:ext cx="228600" cy="317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136634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/>
              <a:t>(</a:t>
            </a:r>
            <a:r>
              <a:rPr lang="en-US" sz="3600" b="1" dirty="0" smtClean="0">
                <a:solidFill>
                  <a:schemeClr val="accent2"/>
                </a:solidFill>
              </a:rPr>
              <a:t>ignore computational efficiency</a:t>
            </a:r>
            <a:r>
              <a:rPr lang="en-US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6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Kerov’s</a:t>
            </a:r>
            <a:r>
              <a:rPr lang="en-US" dirty="0" smtClean="0"/>
              <a:t> algebra of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are “polynomial functions” in     ’s parameters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Other families of polynomial functions:</a:t>
            </a:r>
          </a:p>
          <a:p>
            <a:r>
              <a:rPr lang="en-US" dirty="0" smtClean="0"/>
              <a:t>           ,             ,              ,             polynomials, and more!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1739900"/>
            <a:ext cx="2413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3956050"/>
            <a:ext cx="1066800" cy="469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0" y="3841750"/>
            <a:ext cx="1155700" cy="596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200" y="3911600"/>
            <a:ext cx="1016000" cy="533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95450"/>
            <a:ext cx="10668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81450"/>
            <a:ext cx="990600" cy="469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2100" y="5143500"/>
            <a:ext cx="4216400" cy="914400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95800" y="5346700"/>
            <a:ext cx="370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gives “moments” of </a:t>
            </a:r>
            <a:endParaRPr lang="en-US" sz="26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5435600"/>
            <a:ext cx="241300" cy="330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5600" y="1524000"/>
            <a:ext cx="1422400" cy="914400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2"/>
            <a:endCxn id="4" idx="0"/>
          </p:cNvCxnSpPr>
          <p:nvPr/>
        </p:nvCxnSpPr>
        <p:spPr>
          <a:xfrm>
            <a:off x="1066800" y="2438400"/>
            <a:ext cx="5143500" cy="270510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Kerov’s</a:t>
            </a:r>
            <a:r>
              <a:rPr lang="en-US" dirty="0" smtClean="0"/>
              <a:t> algebra of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are “polynomial functions” in     ’s parameters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Other families of polynomial functions:</a:t>
            </a:r>
          </a:p>
          <a:p>
            <a:r>
              <a:rPr lang="en-US" dirty="0" smtClean="0"/>
              <a:t>           ,             ,              ,             polynomials, and more!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1739900"/>
            <a:ext cx="2413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3956050"/>
            <a:ext cx="1066800" cy="469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0" y="3841750"/>
            <a:ext cx="1155700" cy="596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200" y="3911600"/>
            <a:ext cx="1016000" cy="533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95450"/>
            <a:ext cx="10668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81450"/>
            <a:ext cx="990600" cy="469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2100" y="5143500"/>
            <a:ext cx="4216400" cy="914400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95800" y="5346700"/>
            <a:ext cx="370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“geometric” info of</a:t>
            </a:r>
            <a:endParaRPr lang="en-US" sz="26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5435600"/>
            <a:ext cx="241300" cy="330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81200" y="3746500"/>
            <a:ext cx="1422400" cy="914400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2"/>
            <a:endCxn id="4" idx="0"/>
          </p:cNvCxnSpPr>
          <p:nvPr/>
        </p:nvCxnSpPr>
        <p:spPr>
          <a:xfrm>
            <a:off x="2692400" y="4660900"/>
            <a:ext cx="3517900" cy="48260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9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Kerov’s</a:t>
            </a:r>
            <a:r>
              <a:rPr lang="en-US" dirty="0" smtClean="0"/>
              <a:t> algebra of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are “polynomial functions” in     ’s parameters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Other families of polynomial functions:</a:t>
            </a:r>
          </a:p>
          <a:p>
            <a:r>
              <a:rPr lang="en-US" dirty="0" smtClean="0"/>
              <a:t>           ,             ,              ,             polynomials, and more!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1739900"/>
            <a:ext cx="2413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3956050"/>
            <a:ext cx="1066800" cy="469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0" y="3841750"/>
            <a:ext cx="1155700" cy="596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200" y="3911600"/>
            <a:ext cx="1016000" cy="533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95450"/>
            <a:ext cx="10668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81450"/>
            <a:ext cx="990600" cy="469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2100" y="5143500"/>
            <a:ext cx="4013200" cy="1257300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05300" y="5346700"/>
            <a:ext cx="3898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representation theoretic info about</a:t>
            </a:r>
            <a:endParaRPr lang="en-US" sz="26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50" y="5842000"/>
            <a:ext cx="241300" cy="330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1200" y="3708400"/>
            <a:ext cx="1422400" cy="914400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2"/>
            <a:endCxn id="4" idx="0"/>
          </p:cNvCxnSpPr>
          <p:nvPr/>
        </p:nvCxnSpPr>
        <p:spPr>
          <a:xfrm>
            <a:off x="3962400" y="4622800"/>
            <a:ext cx="2146300" cy="520700"/>
          </a:xfrm>
          <a:prstGeom prst="line">
            <a:avLst/>
          </a:prstGeom>
          <a:ln w="50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1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Kerov’s</a:t>
            </a:r>
            <a:r>
              <a:rPr lang="en-US" dirty="0" smtClean="0"/>
              <a:t> algebra of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are “polynomial functions” in     ’s parameters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Other families of polynomial functions:</a:t>
            </a:r>
          </a:p>
          <a:p>
            <a:r>
              <a:rPr lang="en-US" dirty="0" smtClean="0"/>
              <a:t>           ,             ,              ,             polynomials, and more!</a:t>
            </a:r>
          </a:p>
          <a:p>
            <a:pPr>
              <a:buNone/>
            </a:pPr>
            <a:r>
              <a:rPr lang="en-US" dirty="0" smtClean="0"/>
              <a:t>Various </a:t>
            </a:r>
            <a:r>
              <a:rPr lang="en-US" b="1" dirty="0" smtClean="0">
                <a:solidFill>
                  <a:schemeClr val="accent2"/>
                </a:solidFill>
              </a:rPr>
              <a:t>conversion formulas</a:t>
            </a:r>
            <a:r>
              <a:rPr lang="en-US" dirty="0" smtClean="0"/>
              <a:t> between these polynomials</a:t>
            </a:r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1739900"/>
            <a:ext cx="2413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3956050"/>
            <a:ext cx="1066800" cy="469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0" y="3841750"/>
            <a:ext cx="1155700" cy="596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200" y="3911600"/>
            <a:ext cx="1016000" cy="533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95450"/>
            <a:ext cx="10668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81450"/>
            <a:ext cx="990600" cy="469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38500" y="3632200"/>
            <a:ext cx="1485900" cy="113030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rot="5400000" flipH="1" flipV="1">
            <a:off x="3965575" y="3165475"/>
            <a:ext cx="482600" cy="45085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06800" y="2590800"/>
            <a:ext cx="4940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Can compute expectations!</a:t>
            </a:r>
            <a:endParaRPr lang="en-US" sz="2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78000" y="6324600"/>
            <a:ext cx="1104900" cy="1588"/>
          </a:xfrm>
          <a:prstGeom prst="straightConnector1">
            <a:avLst/>
          </a:prstGeom>
          <a:ln w="508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650" y="6000750"/>
            <a:ext cx="1155700" cy="596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30700" y="6070600"/>
            <a:ext cx="1003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polys</a:t>
            </a:r>
            <a:endParaRPr lang="en-US" sz="2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19700" y="6299200"/>
            <a:ext cx="1104900" cy="1588"/>
          </a:xfrm>
          <a:prstGeom prst="straightConnector1">
            <a:avLst/>
          </a:prstGeom>
          <a:ln w="508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62700" y="6070600"/>
            <a:ext cx="226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expectation</a:t>
            </a:r>
            <a:endParaRPr lang="en-US" sz="2600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6115050"/>
            <a:ext cx="1066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techniques from math to compute “</a:t>
            </a:r>
            <a:r>
              <a:rPr lang="en-US" dirty="0" err="1" smtClean="0"/>
              <a:t>Schur-Weyl</a:t>
            </a:r>
            <a:r>
              <a:rPr lang="en-US" dirty="0" smtClean="0"/>
              <a:t> expectations” with applications to property testing.</a:t>
            </a:r>
          </a:p>
          <a:p>
            <a:r>
              <a:rPr lang="en-US" dirty="0" smtClean="0"/>
              <a:t>Lots of interesting open problems.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3074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Thanks!</a:t>
            </a:r>
            <a:endParaRPr lang="en-US" sz="15000" dirty="0">
              <a:ln w="762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paper: properties of </a:t>
            </a:r>
            <a:r>
              <a:rPr lang="en-US" b="1" dirty="0" smtClean="0">
                <a:solidFill>
                  <a:schemeClr val="tx2"/>
                </a:solidFill>
              </a:rPr>
              <a:t>spectra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600200"/>
            <a:ext cx="0" cy="4864100"/>
          </a:xfrm>
          <a:prstGeom prst="line">
            <a:avLst/>
          </a:prstGeom>
          <a:ln w="76200" cap="rnd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14901" y="2444234"/>
            <a:ext cx="3301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            , for some fixed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2584450"/>
            <a:ext cx="1171192" cy="33655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35300"/>
            <a:ext cx="254000" cy="203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15621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spectral properties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15621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not</a:t>
            </a:r>
            <a:r>
              <a:rPr lang="en-US" sz="3200" b="1" dirty="0" smtClean="0"/>
              <a:t> spectral properties</a:t>
            </a:r>
            <a:endParaRPr lang="en-US" sz="32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 w="76200" cap="sq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14901" y="3523734"/>
            <a:ext cx="3301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  is </a:t>
            </a:r>
            <a:r>
              <a:rPr lang="en-US" sz="2600" b="1" dirty="0" smtClean="0">
                <a:solidFill>
                  <a:schemeClr val="accent2"/>
                </a:solidFill>
              </a:rPr>
              <a:t>diagonal</a:t>
            </a: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63950"/>
            <a:ext cx="228600" cy="3175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2601" y="2444234"/>
            <a:ext cx="39115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            , where      is the </a:t>
            </a:r>
            <a:r>
              <a:rPr lang="en-US" sz="2600" b="1" dirty="0" smtClean="0">
                <a:solidFill>
                  <a:schemeClr val="tx2"/>
                </a:solidFill>
              </a:rPr>
              <a:t>maximally mixed state</a:t>
            </a: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584450"/>
            <a:ext cx="1171192" cy="33655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641600"/>
            <a:ext cx="254000" cy="2032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82601" y="3523734"/>
            <a:ext cx="3301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  has </a:t>
            </a:r>
            <a:r>
              <a:rPr lang="en-US" sz="2600" b="1" dirty="0" smtClean="0">
                <a:solidFill>
                  <a:schemeClr val="accent2"/>
                </a:solidFill>
              </a:rPr>
              <a:t>low von Neumann entropy</a:t>
            </a:r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3663950"/>
            <a:ext cx="228600" cy="3175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82601" y="4628634"/>
            <a:ext cx="3301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  is </a:t>
            </a:r>
            <a:r>
              <a:rPr lang="en-US" sz="2600" b="1" dirty="0" smtClean="0">
                <a:solidFill>
                  <a:schemeClr val="accent2"/>
                </a:solidFill>
              </a:rPr>
              <a:t>low rank</a:t>
            </a:r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4768850"/>
            <a:ext cx="228600" cy="317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7000" y="2311400"/>
            <a:ext cx="104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000" y="3416300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4000" dirty="0">
              <a:solidFill>
                <a:srgbClr val="BA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000" y="4483100"/>
            <a:ext cx="104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1885950"/>
            <a:ext cx="1682750" cy="41232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996950"/>
            <a:ext cx="3003550" cy="3797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9900" y="393700"/>
            <a:ext cx="7937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Spectral </a:t>
            </a:r>
            <a:r>
              <a:rPr lang="en-US" sz="3000" dirty="0" err="1"/>
              <a:t>decomp</a:t>
            </a:r>
            <a:r>
              <a:rPr lang="en-US" sz="3000" dirty="0" smtClean="0"/>
              <a:t>:                                                 </a:t>
            </a:r>
            <a:r>
              <a:rPr lang="en-US" sz="3000" dirty="0"/>
              <a:t>,</a:t>
            </a:r>
          </a:p>
          <a:p>
            <a:r>
              <a:rPr lang="en-US" sz="3000" dirty="0"/>
              <a:t>           where  </a:t>
            </a:r>
            <a:r>
              <a:rPr lang="en-US" sz="3000" dirty="0" smtClean="0"/>
              <a:t>                                    </a:t>
            </a:r>
            <a:r>
              <a:rPr lang="en-US" sz="3000" dirty="0"/>
              <a:t>.</a:t>
            </a:r>
          </a:p>
          <a:p>
            <a:endParaRPr lang="en-US" sz="3000" dirty="0"/>
          </a:p>
          <a:p>
            <a:r>
              <a:rPr lang="en-US" sz="3000" dirty="0" smtClean="0"/>
              <a:t>Spectrum                       </a:t>
            </a:r>
            <a:r>
              <a:rPr lang="en-US" sz="3000" dirty="0"/>
              <a:t>gives a </a:t>
            </a:r>
            <a:r>
              <a:rPr lang="en-US" sz="3000" b="1" dirty="0" smtClean="0">
                <a:solidFill>
                  <a:schemeClr val="accent2"/>
                </a:solidFill>
              </a:rPr>
              <a:t>probability 				distribution</a:t>
            </a:r>
            <a:r>
              <a:rPr lang="en-US" sz="3000" dirty="0"/>
              <a:t> </a:t>
            </a:r>
            <a:r>
              <a:rPr lang="en-US" sz="3000" dirty="0" smtClean="0"/>
              <a:t>over          ’s.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2330450"/>
            <a:ext cx="643924" cy="42545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0" y="4864099"/>
            <a:ext cx="9144000" cy="13970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4914900"/>
            <a:ext cx="7937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Def</a:t>
            </a:r>
            <a:r>
              <a:rPr lang="en-US" sz="3000" b="1" dirty="0" smtClean="0"/>
              <a:t>: 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8000" y="3149600"/>
            <a:ext cx="793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Q:</a:t>
            </a:r>
            <a:r>
              <a:rPr lang="en-US" sz="3000" dirty="0" smtClean="0"/>
              <a:t> Suppose      has spectrum                        .  How </a:t>
            </a:r>
            <a:r>
              <a:rPr lang="en-US" sz="3000" b="1" dirty="0" smtClean="0">
                <a:solidFill>
                  <a:schemeClr val="tx2"/>
                </a:solidFill>
              </a:rPr>
              <a:t>close</a:t>
            </a:r>
            <a:r>
              <a:rPr lang="en-US" sz="3000" dirty="0" smtClean="0"/>
              <a:t> is its spectrum to     ?</a:t>
            </a:r>
            <a:endParaRPr lang="en-US" sz="3000" b="1" dirty="0" smtClean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232150"/>
            <a:ext cx="1841500" cy="4699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390900"/>
            <a:ext cx="254000" cy="2032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816350"/>
            <a:ext cx="228600" cy="3175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50" y="387350"/>
            <a:ext cx="4032250" cy="562361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5619750"/>
            <a:ext cx="8699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spectrum testing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b="1" dirty="0" smtClean="0"/>
              <a:t>tester</a:t>
            </a:r>
            <a:r>
              <a:rPr lang="en-US" dirty="0" smtClean="0"/>
              <a:t> for property      is a </a:t>
            </a:r>
            <a:r>
              <a:rPr lang="en-US" b="1" dirty="0" smtClean="0">
                <a:solidFill>
                  <a:schemeClr val="accent2"/>
                </a:solidFill>
              </a:rPr>
              <a:t>quantum algorithm </a:t>
            </a:r>
            <a:r>
              <a:rPr lang="en-US" dirty="0" smtClean="0"/>
              <a:t>given           which distinguishes between: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2763316"/>
            <a:ext cx="8229600" cy="678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     </a:t>
            </a:r>
            <a:r>
              <a:rPr lang="en-US" dirty="0"/>
              <a:t>h</a:t>
            </a:r>
            <a:r>
              <a:rPr lang="en-US" dirty="0" smtClean="0"/>
              <a:t>as property    . 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990850"/>
            <a:ext cx="228600" cy="3175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2927350"/>
            <a:ext cx="330200" cy="342900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3665016"/>
            <a:ext cx="8229600" cy="131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(ii)                                 for </a:t>
            </a:r>
            <a:r>
              <a:rPr lang="en-US" b="1" dirty="0" smtClean="0">
                <a:solidFill>
                  <a:schemeClr val="tx2"/>
                </a:solidFill>
              </a:rPr>
              <a:t>every</a:t>
            </a:r>
            <a:r>
              <a:rPr lang="en-US" dirty="0" smtClean="0"/>
              <a:t>      which has property    . </a:t>
            </a: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3924300"/>
            <a:ext cx="254000" cy="2032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4311650"/>
            <a:ext cx="330200" cy="3429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1670050"/>
            <a:ext cx="330200" cy="3429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2089150"/>
            <a:ext cx="736600" cy="495300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4884216"/>
            <a:ext cx="8229600" cy="131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Goal: minimize     .</a:t>
            </a:r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5124450"/>
            <a:ext cx="254000" cy="2159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3784600"/>
            <a:ext cx="27813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spectrum testing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b="1" dirty="0" smtClean="0"/>
              <a:t>tester</a:t>
            </a:r>
            <a:r>
              <a:rPr lang="en-US" dirty="0" smtClean="0"/>
              <a:t> for property      is a </a:t>
            </a:r>
            <a:r>
              <a:rPr lang="en-US" b="1" dirty="0" smtClean="0">
                <a:solidFill>
                  <a:schemeClr val="accent2"/>
                </a:solidFill>
              </a:rPr>
              <a:t>quantum algorithm </a:t>
            </a:r>
            <a:r>
              <a:rPr lang="en-US" dirty="0" smtClean="0"/>
              <a:t>given           which distinguishes between: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2763316"/>
            <a:ext cx="8229600" cy="678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     </a:t>
            </a:r>
            <a:r>
              <a:rPr lang="en-US" dirty="0"/>
              <a:t>h</a:t>
            </a:r>
            <a:r>
              <a:rPr lang="en-US" dirty="0" smtClean="0"/>
              <a:t>as property    . 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990850"/>
            <a:ext cx="228600" cy="3175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2927350"/>
            <a:ext cx="330200" cy="342900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5455716"/>
            <a:ext cx="8229600" cy="131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(ii)                             for </a:t>
            </a:r>
            <a:r>
              <a:rPr lang="en-US" b="1" dirty="0" smtClean="0">
                <a:solidFill>
                  <a:schemeClr val="tx2"/>
                </a:solidFill>
              </a:rPr>
              <a:t>every</a:t>
            </a:r>
            <a:r>
              <a:rPr lang="en-US" dirty="0" smtClean="0"/>
              <a:t>      which has property    . </a:t>
            </a: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5715000"/>
            <a:ext cx="254000" cy="2032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6102350"/>
            <a:ext cx="330200" cy="3429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1670050"/>
            <a:ext cx="330200" cy="3429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2089150"/>
            <a:ext cx="736600" cy="4953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3665016"/>
            <a:ext cx="8229600" cy="131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(ii)                                 for </a:t>
            </a:r>
            <a:r>
              <a:rPr lang="en-US" b="1" dirty="0" smtClean="0">
                <a:solidFill>
                  <a:schemeClr val="tx2"/>
                </a:solidFill>
              </a:rPr>
              <a:t>every</a:t>
            </a:r>
            <a:r>
              <a:rPr lang="en-US" dirty="0" smtClean="0"/>
              <a:t>      which has property    . 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3924300"/>
            <a:ext cx="254000" cy="2032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4311650"/>
            <a:ext cx="330200" cy="3429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3784600"/>
            <a:ext cx="2781300" cy="4826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0" y="5410199"/>
            <a:ext cx="9144000" cy="11811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0" y="3594099"/>
            <a:ext cx="9144000" cy="1231901"/>
          </a:xfrm>
          <a:prstGeom prst="roundRect">
            <a:avLst/>
          </a:prstGeom>
          <a:noFill/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556250"/>
            <a:ext cx="2387600" cy="469900"/>
          </a:xfrm>
          <a:prstGeom prst="rect">
            <a:avLst/>
          </a:prstGeom>
        </p:spPr>
      </p:pic>
      <p:sp>
        <p:nvSpPr>
          <p:cNvPr id="7" name="Up-Down Arrow 6"/>
          <p:cNvSpPr/>
          <p:nvPr/>
        </p:nvSpPr>
        <p:spPr>
          <a:xfrm>
            <a:off x="2463800" y="4864100"/>
            <a:ext cx="279400" cy="533400"/>
          </a:xfrm>
          <a:prstGeom prst="up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730500" y="4769916"/>
            <a:ext cx="5753100" cy="70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equivalent</a:t>
            </a:r>
            <a:r>
              <a:rPr lang="en-US" dirty="0" smtClean="0"/>
              <a:t> (not obvious)</a:t>
            </a:r>
          </a:p>
        </p:txBody>
      </p:sp>
    </p:spTree>
    <p:extLst>
      <p:ext uri="{BB962C8B-B14F-4D97-AF65-F5344CB8AC3E}">
        <p14:creationId xmlns:p14="http://schemas.microsoft.com/office/powerpoint/2010/main" val="6687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 to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                                              , suppose you 	</a:t>
            </a:r>
            <a:r>
              <a:rPr lang="en-US" b="1" dirty="0" smtClean="0">
                <a:solidFill>
                  <a:schemeClr val="accent2"/>
                </a:solidFill>
              </a:rPr>
              <a:t>knew</a:t>
            </a:r>
            <a:r>
              <a:rPr lang="en-US" dirty="0" smtClean="0"/>
              <a:t>    ’s </a:t>
            </a:r>
            <a:r>
              <a:rPr lang="en-US" b="1" dirty="0" err="1" smtClean="0">
                <a:solidFill>
                  <a:schemeClr val="accent2"/>
                </a:solidFill>
              </a:rPr>
              <a:t>eigenbasis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Measuring in this basis: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receive             w/</a:t>
            </a:r>
            <a:r>
              <a:rPr lang="en-US" dirty="0" err="1" smtClean="0"/>
              <a:t>prob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testing properties of spectrum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	given </a:t>
            </a:r>
            <a:r>
              <a:rPr lang="en-US" b="1" dirty="0" smtClean="0">
                <a:solidFill>
                  <a:schemeClr val="accent2"/>
                </a:solidFill>
              </a:rPr>
              <a:t>samples</a:t>
            </a:r>
            <a:r>
              <a:rPr lang="en-US" dirty="0" smtClean="0"/>
              <a:t> from spectrum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606550"/>
            <a:ext cx="4032250" cy="56236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05050"/>
            <a:ext cx="228600" cy="317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359150"/>
            <a:ext cx="7112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0" y="3460750"/>
            <a:ext cx="342900" cy="3175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044950"/>
            <a:ext cx="304800" cy="2159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327400" y="4432300"/>
            <a:ext cx="1854200" cy="1435100"/>
          </a:xfrm>
          <a:prstGeom prst="straightConnector1">
            <a:avLst/>
          </a:prstGeom>
          <a:ln w="508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08400" y="4902200"/>
            <a:ext cx="2171700" cy="990600"/>
          </a:xfrm>
          <a:prstGeom prst="straightConnector1">
            <a:avLst/>
          </a:prstGeom>
          <a:ln w="508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63700" y="58420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probability distribution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14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Property testing</a:t>
            </a:r>
            <a:br>
              <a:rPr lang="en-US" dirty="0" smtClean="0"/>
            </a:br>
            <a:r>
              <a:rPr lang="en-US" dirty="0" smtClean="0"/>
              <a:t>of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Probability distribution      over                      .</a:t>
            </a:r>
          </a:p>
          <a:p>
            <a:r>
              <a:rPr lang="en-US" dirty="0" smtClean="0"/>
              <a:t>Empirical distribution    -close to      after                		                      samples.</a:t>
            </a:r>
          </a:p>
          <a:p>
            <a:r>
              <a:rPr lang="en-US" dirty="0" smtClean="0"/>
              <a:t>Can test            </a:t>
            </a:r>
            <a:r>
              <a:rPr lang="en-US" b="1" dirty="0" smtClean="0">
                <a:solidFill>
                  <a:schemeClr val="accent2"/>
                </a:solidFill>
              </a:rPr>
              <a:t>uniform</a:t>
            </a:r>
            <a:r>
              <a:rPr lang="en-US" dirty="0" smtClean="0"/>
              <a:t> with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samples.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[Pan]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(Testing equality to </a:t>
            </a:r>
            <a:r>
              <a:rPr lang="en-US" b="1" dirty="0" smtClean="0">
                <a:solidFill>
                  <a:schemeClr val="accent2"/>
                </a:solidFill>
              </a:rPr>
              <a:t>any known distribution </a:t>
            </a:r>
            <a:r>
              <a:rPr lang="en-US" dirty="0" smtClean="0"/>
              <a:t>		possible in 						  samples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[VV]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entropy, support size, etc.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752600"/>
            <a:ext cx="342900" cy="330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720850"/>
            <a:ext cx="18796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432050"/>
            <a:ext cx="165100" cy="215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0" y="2336800"/>
            <a:ext cx="3429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2730500"/>
            <a:ext cx="2400300" cy="508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3397250"/>
            <a:ext cx="8128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0" y="3270250"/>
            <a:ext cx="2781300" cy="546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4959350"/>
            <a:ext cx="2781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14379</TotalTime>
  <Words>1088</Words>
  <Application>Microsoft Office PowerPoint</Application>
  <PresentationFormat>On-screen Show (4:3)</PresentationFormat>
  <Paragraphs>220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Quantum Spectrum Testing</vt:lpstr>
      <vt:lpstr>PowerPoint Presentation</vt:lpstr>
      <vt:lpstr>Property testing of mixed states</vt:lpstr>
      <vt:lpstr>This paper: properties of spectra</vt:lpstr>
      <vt:lpstr>PowerPoint Presentation</vt:lpstr>
      <vt:lpstr>Quantum spectrum testing</vt:lpstr>
      <vt:lpstr>Quantum spectrum testing</vt:lpstr>
      <vt:lpstr>Link to probability distributions</vt:lpstr>
      <vt:lpstr>Property testing of probability distributions</vt:lpstr>
      <vt:lpstr>Prior work &amp; our results</vt:lpstr>
      <vt:lpstr>Some useful algorithms</vt:lpstr>
      <vt:lpstr>PowerPoint Presentation</vt:lpstr>
      <vt:lpstr>A subquadratic algorithm</vt:lpstr>
      <vt:lpstr>A subquadratic algorithm</vt:lpstr>
      <vt:lpstr>Property testing results</vt:lpstr>
      <vt:lpstr>Weak Schur sampling</vt:lpstr>
      <vt:lpstr>PowerPoint Presentation</vt:lpstr>
      <vt:lpstr>Shifted histograms</vt:lpstr>
      <vt:lpstr>Shifted histograms</vt:lpstr>
      <vt:lpstr>Weak Schur sampling</vt:lpstr>
      <vt:lpstr>Weak Schur sampling, e.g.</vt:lpstr>
      <vt:lpstr>Weak Schur sampling, e.g.</vt:lpstr>
      <vt:lpstr>Summary (so far)</vt:lpstr>
      <vt:lpstr>Techniques</vt:lpstr>
      <vt:lpstr>Testing mixedness</vt:lpstr>
      <vt:lpstr>Testing mixedness</vt:lpstr>
      <vt:lpstr>Testing mixedness</vt:lpstr>
      <vt:lpstr>Taking expectations</vt:lpstr>
      <vt:lpstr>Kerov’s algebra of observables</vt:lpstr>
      <vt:lpstr>Kerov’s algebra of observables</vt:lpstr>
      <vt:lpstr>Kerov’s algebra of observables</vt:lpstr>
      <vt:lpstr>Kerov’s algebra of observables</vt:lpstr>
      <vt:lpstr>Kerov’s algebra of observables</vt:lpstr>
      <vt:lpstr>Conclusion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Spectrum Testing</dc:title>
  <dc:creator>John</dc:creator>
  <cp:lastModifiedBy>Runyao Duan</cp:lastModifiedBy>
  <cp:revision>99</cp:revision>
  <dcterms:created xsi:type="dcterms:W3CDTF">2014-09-22T22:54:40Z</dcterms:created>
  <dcterms:modified xsi:type="dcterms:W3CDTF">2015-03-06T01:18:30Z</dcterms:modified>
</cp:coreProperties>
</file>